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Quattrocento"/>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Quattrocento-regular.fntdata"/><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Quattrocen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34c9c3aa31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 name="Google Shape;53;g34c9c3aa31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g34c9c3aa31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c9c3aa31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c9c3aa31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4c9c3aa314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1C4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15.pn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p:nvPr/>
        </p:nvSpPr>
        <p:spPr>
          <a:xfrm>
            <a:off x="0" y="7416475"/>
            <a:ext cx="14630400" cy="87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7" name="Google Shape;57;p13"/>
          <p:cNvCxnSpPr/>
          <p:nvPr/>
        </p:nvCxnSpPr>
        <p:spPr>
          <a:xfrm>
            <a:off x="4231925" y="4260650"/>
            <a:ext cx="6556500" cy="13500"/>
          </a:xfrm>
          <a:prstGeom prst="straightConnector1">
            <a:avLst/>
          </a:prstGeom>
          <a:noFill/>
          <a:ln cap="flat" cmpd="sng" w="19050">
            <a:solidFill>
              <a:schemeClr val="lt1"/>
            </a:solidFill>
            <a:prstDash val="solid"/>
            <a:round/>
            <a:headEnd len="med" w="med" type="oval"/>
            <a:tailEnd len="med" w="med" type="oval"/>
          </a:ln>
        </p:spPr>
      </p:cxnSp>
      <p:sp>
        <p:nvSpPr>
          <p:cNvPr id="58" name="Google Shape;58;p13"/>
          <p:cNvSpPr txBox="1"/>
          <p:nvPr/>
        </p:nvSpPr>
        <p:spPr>
          <a:xfrm>
            <a:off x="4939275" y="3635050"/>
            <a:ext cx="5386800" cy="8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GROUP : 56</a:t>
            </a:r>
            <a:endParaRPr sz="3000">
              <a:solidFill>
                <a:schemeClr val="lt1"/>
              </a:solidFill>
            </a:endParaRPr>
          </a:p>
        </p:txBody>
      </p:sp>
      <p:sp>
        <p:nvSpPr>
          <p:cNvPr id="59" name="Google Shape;59;p13"/>
          <p:cNvSpPr txBox="1"/>
          <p:nvPr/>
        </p:nvSpPr>
        <p:spPr>
          <a:xfrm>
            <a:off x="6030750" y="4331300"/>
            <a:ext cx="3223800" cy="168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rPr>
              <a:t>RAHUL GOEL</a:t>
            </a:r>
            <a:endParaRPr>
              <a:solidFill>
                <a:schemeClr val="lt1"/>
              </a:solidFill>
            </a:endParaRPr>
          </a:p>
          <a:p>
            <a:pPr indent="0" lvl="0" marL="0" rtl="0" algn="ctr">
              <a:spcBef>
                <a:spcPts val="0"/>
              </a:spcBef>
              <a:spcAft>
                <a:spcPts val="0"/>
              </a:spcAft>
              <a:buNone/>
            </a:pPr>
            <a:r>
              <a:rPr lang="en-US">
                <a:solidFill>
                  <a:schemeClr val="lt1"/>
                </a:solidFill>
              </a:rPr>
              <a:t>SWAPNIL VERMA</a:t>
            </a:r>
            <a:endParaRPr>
              <a:solidFill>
                <a:schemeClr val="lt1"/>
              </a:solidFill>
            </a:endParaRPr>
          </a:p>
          <a:p>
            <a:pPr indent="0" lvl="0" marL="0" rtl="0" algn="ctr">
              <a:spcBef>
                <a:spcPts val="0"/>
              </a:spcBef>
              <a:spcAft>
                <a:spcPts val="0"/>
              </a:spcAft>
              <a:buNone/>
            </a:pPr>
            <a:r>
              <a:rPr lang="en-US">
                <a:solidFill>
                  <a:schemeClr val="lt1"/>
                </a:solidFill>
              </a:rPr>
              <a:t>STANZIN GYALPO</a:t>
            </a:r>
            <a:endParaRPr>
              <a:solidFill>
                <a:schemeClr val="lt1"/>
              </a:solidFill>
            </a:endParaRPr>
          </a:p>
        </p:txBody>
      </p:sp>
      <p:sp>
        <p:nvSpPr>
          <p:cNvPr id="60" name="Google Shape;60;p13"/>
          <p:cNvSpPr txBox="1"/>
          <p:nvPr/>
        </p:nvSpPr>
        <p:spPr>
          <a:xfrm>
            <a:off x="3380500" y="492725"/>
            <a:ext cx="8529000" cy="10746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US" sz="3000">
                <a:solidFill>
                  <a:schemeClr val="lt1"/>
                </a:solidFill>
              </a:rPr>
              <a:t>DECEPTION DETECTION</a:t>
            </a:r>
            <a:endParaRPr sz="3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p:nvPr/>
        </p:nvSpPr>
        <p:spPr>
          <a:xfrm>
            <a:off x="795814" y="960001"/>
            <a:ext cx="12729686" cy="6687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200"/>
              <a:buFont typeface="Quattrocento"/>
              <a:buNone/>
            </a:pPr>
            <a:r>
              <a:rPr b="0" i="0" lang="en-US" sz="4200" u="none" cap="none" strike="noStrike">
                <a:solidFill>
                  <a:srgbClr val="FFD9BE"/>
                </a:solidFill>
                <a:latin typeface="Quattrocento"/>
                <a:ea typeface="Quattrocento"/>
                <a:cs typeface="Quattrocento"/>
                <a:sym typeface="Quattrocento"/>
              </a:rPr>
              <a:t>Proposed Final Model: Focal Loss Enhanced RoBERTa</a:t>
            </a:r>
            <a:endParaRPr b="0" i="0" sz="4200" u="none" cap="none" strike="noStrike"/>
          </a:p>
        </p:txBody>
      </p:sp>
      <p:sp>
        <p:nvSpPr>
          <p:cNvPr id="197" name="Google Shape;197;p22"/>
          <p:cNvSpPr/>
          <p:nvPr/>
        </p:nvSpPr>
        <p:spPr>
          <a:xfrm>
            <a:off x="795814" y="2083475"/>
            <a:ext cx="2173010" cy="1652945"/>
          </a:xfrm>
          <a:prstGeom prst="roundRect">
            <a:avLst>
              <a:gd fmla="val 2063" name="adj"/>
            </a:avLst>
          </a:prstGeom>
          <a:solidFill>
            <a:srgbClr val="31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1722477" y="2710101"/>
            <a:ext cx="319683" cy="399574"/>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F9EEE7"/>
              </a:buClr>
              <a:buSzPts val="2500"/>
              <a:buFont typeface="Quattrocento"/>
              <a:buNone/>
            </a:pPr>
            <a:r>
              <a:rPr b="0" i="0" lang="en-US" sz="2500" u="none" cap="none" strike="noStrike">
                <a:solidFill>
                  <a:srgbClr val="F9EEE7"/>
                </a:solidFill>
                <a:latin typeface="Quattrocento"/>
                <a:ea typeface="Quattrocento"/>
                <a:cs typeface="Quattrocento"/>
                <a:sym typeface="Quattrocento"/>
              </a:rPr>
              <a:t>1</a:t>
            </a:r>
            <a:endParaRPr b="0" i="0" sz="2500" u="none" cap="none" strike="noStrike"/>
          </a:p>
        </p:txBody>
      </p:sp>
      <p:sp>
        <p:nvSpPr>
          <p:cNvPr id="199" name="Google Shape;199;p22"/>
          <p:cNvSpPr/>
          <p:nvPr/>
        </p:nvSpPr>
        <p:spPr>
          <a:xfrm>
            <a:off x="3196114" y="2310765"/>
            <a:ext cx="2674977"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9EEE7"/>
              </a:buClr>
              <a:buSzPts val="2100"/>
              <a:buFont typeface="Quattrocento"/>
              <a:buNone/>
            </a:pPr>
            <a:r>
              <a:rPr b="0" i="0" lang="en-US" sz="2100" u="none" cap="none" strike="noStrike">
                <a:solidFill>
                  <a:srgbClr val="F9EEE7"/>
                </a:solidFill>
                <a:latin typeface="Quattrocento"/>
                <a:ea typeface="Quattrocento"/>
                <a:cs typeface="Quattrocento"/>
                <a:sym typeface="Quattrocento"/>
              </a:rPr>
              <a:t>Motivation</a:t>
            </a:r>
            <a:endParaRPr b="0" i="0" sz="2100" u="none" cap="none" strike="noStrike"/>
          </a:p>
        </p:txBody>
      </p:sp>
      <p:sp>
        <p:nvSpPr>
          <p:cNvPr id="200" name="Google Shape;200;p22"/>
          <p:cNvSpPr/>
          <p:nvPr/>
        </p:nvSpPr>
        <p:spPr>
          <a:xfrm>
            <a:off x="3196114" y="2781419"/>
            <a:ext cx="10411182" cy="7277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9EEE7"/>
              </a:buClr>
              <a:buSzPts val="1750"/>
              <a:buFont typeface="Quattrocento"/>
              <a:buNone/>
            </a:pPr>
            <a:r>
              <a:rPr b="0" i="0" lang="en-US" sz="1750" u="none" cap="none" strike="noStrike">
                <a:solidFill>
                  <a:srgbClr val="F9EEE7"/>
                </a:solidFill>
                <a:latin typeface="Quattrocento"/>
                <a:ea typeface="Quattrocento"/>
                <a:cs typeface="Quattrocento"/>
                <a:sym typeface="Quattrocento"/>
              </a:rPr>
              <a:t>Standard cross-entropy loss, even weighted, can be overwhelmed by numerous, easily classified majority examples.</a:t>
            </a:r>
            <a:endParaRPr b="0" i="0" sz="1750" u="none" cap="none" strike="noStrike"/>
          </a:p>
        </p:txBody>
      </p:sp>
      <p:sp>
        <p:nvSpPr>
          <p:cNvPr id="201" name="Google Shape;201;p22"/>
          <p:cNvSpPr/>
          <p:nvPr/>
        </p:nvSpPr>
        <p:spPr>
          <a:xfrm>
            <a:off x="3082409" y="3721179"/>
            <a:ext cx="10638592" cy="15240"/>
          </a:xfrm>
          <a:prstGeom prst="roundRect">
            <a:avLst>
              <a:gd fmla="val 223799" name="adj"/>
            </a:avLst>
          </a:prstGeom>
          <a:solidFill>
            <a:srgbClr val="4A6B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795814" y="3850005"/>
            <a:ext cx="4346138" cy="1652945"/>
          </a:xfrm>
          <a:prstGeom prst="roundRect">
            <a:avLst>
              <a:gd fmla="val 2063" name="adj"/>
            </a:avLst>
          </a:prstGeom>
          <a:solidFill>
            <a:srgbClr val="31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2809042" y="4476631"/>
            <a:ext cx="319683" cy="399574"/>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F9EEE7"/>
              </a:buClr>
              <a:buSzPts val="2500"/>
              <a:buFont typeface="Quattrocento"/>
              <a:buNone/>
            </a:pPr>
            <a:r>
              <a:rPr b="0" i="0" lang="en-US" sz="2500" u="none" cap="none" strike="noStrike">
                <a:solidFill>
                  <a:srgbClr val="F9EEE7"/>
                </a:solidFill>
                <a:latin typeface="Quattrocento"/>
                <a:ea typeface="Quattrocento"/>
                <a:cs typeface="Quattrocento"/>
                <a:sym typeface="Quattrocento"/>
              </a:rPr>
              <a:t>2</a:t>
            </a:r>
            <a:endParaRPr b="0" i="0" sz="2500" u="none" cap="none" strike="noStrike"/>
          </a:p>
        </p:txBody>
      </p:sp>
      <p:sp>
        <p:nvSpPr>
          <p:cNvPr id="204" name="Google Shape;204;p22"/>
          <p:cNvSpPr/>
          <p:nvPr/>
        </p:nvSpPr>
        <p:spPr>
          <a:xfrm>
            <a:off x="5369243" y="4077295"/>
            <a:ext cx="2674977"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9EEE7"/>
              </a:buClr>
              <a:buSzPts val="2100"/>
              <a:buFont typeface="Quattrocento"/>
              <a:buNone/>
            </a:pPr>
            <a:r>
              <a:rPr b="0" i="0" lang="en-US" sz="2100" u="none" cap="none" strike="noStrike">
                <a:solidFill>
                  <a:srgbClr val="F9EEE7"/>
                </a:solidFill>
                <a:latin typeface="Quattrocento"/>
                <a:ea typeface="Quattrocento"/>
                <a:cs typeface="Quattrocento"/>
                <a:sym typeface="Quattrocento"/>
              </a:rPr>
              <a:t>Focal Loss</a:t>
            </a:r>
            <a:endParaRPr b="0" i="0" sz="2100" u="none" cap="none" strike="noStrike"/>
          </a:p>
        </p:txBody>
      </p:sp>
      <p:sp>
        <p:nvSpPr>
          <p:cNvPr id="205" name="Google Shape;205;p22"/>
          <p:cNvSpPr/>
          <p:nvPr/>
        </p:nvSpPr>
        <p:spPr>
          <a:xfrm>
            <a:off x="5369243" y="4547949"/>
            <a:ext cx="8238053" cy="7277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9EEE7"/>
              </a:buClr>
              <a:buSzPts val="1750"/>
              <a:buFont typeface="Quattrocento"/>
              <a:buNone/>
            </a:pPr>
            <a:r>
              <a:rPr b="0" i="0" lang="en-US" sz="1750" u="none" cap="none" strike="noStrike">
                <a:solidFill>
                  <a:srgbClr val="F9EEE7"/>
                </a:solidFill>
                <a:latin typeface="Quattrocento"/>
                <a:ea typeface="Quattrocento"/>
                <a:cs typeface="Quattrocento"/>
                <a:sym typeface="Quattrocento"/>
              </a:rPr>
              <a:t>Aims to mitigate this by dynamically scaling the loss, focusing on harder truthful examples.</a:t>
            </a:r>
            <a:endParaRPr b="0" i="0" sz="1750" u="none" cap="none" strike="noStrike"/>
          </a:p>
        </p:txBody>
      </p:sp>
      <p:sp>
        <p:nvSpPr>
          <p:cNvPr id="206" name="Google Shape;206;p22"/>
          <p:cNvSpPr/>
          <p:nvPr/>
        </p:nvSpPr>
        <p:spPr>
          <a:xfrm>
            <a:off x="5255538" y="5487710"/>
            <a:ext cx="8465463" cy="15240"/>
          </a:xfrm>
          <a:prstGeom prst="roundRect">
            <a:avLst>
              <a:gd fmla="val 223799" name="adj"/>
            </a:avLst>
          </a:prstGeom>
          <a:solidFill>
            <a:srgbClr val="4A6B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795814" y="5616535"/>
            <a:ext cx="6519386" cy="1652945"/>
          </a:xfrm>
          <a:prstGeom prst="roundRect">
            <a:avLst>
              <a:gd fmla="val 2063" name="adj"/>
            </a:avLst>
          </a:prstGeom>
          <a:solidFill>
            <a:srgbClr val="31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3895606" y="6243161"/>
            <a:ext cx="319683" cy="399574"/>
          </a:xfrm>
          <a:prstGeom prst="rect">
            <a:avLst/>
          </a:pr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F9EEE7"/>
              </a:buClr>
              <a:buSzPts val="2500"/>
              <a:buFont typeface="Quattrocento"/>
              <a:buNone/>
            </a:pPr>
            <a:r>
              <a:rPr b="0" i="0" lang="en-US" sz="2500" u="none" cap="none" strike="noStrike">
                <a:solidFill>
                  <a:srgbClr val="F9EEE7"/>
                </a:solidFill>
                <a:latin typeface="Quattrocento"/>
                <a:ea typeface="Quattrocento"/>
                <a:cs typeface="Quattrocento"/>
                <a:sym typeface="Quattrocento"/>
              </a:rPr>
              <a:t>3</a:t>
            </a:r>
            <a:endParaRPr b="0" i="0" sz="2500" u="none" cap="none" strike="noStrike"/>
          </a:p>
        </p:txBody>
      </p:sp>
      <p:sp>
        <p:nvSpPr>
          <p:cNvPr id="209" name="Google Shape;209;p22"/>
          <p:cNvSpPr/>
          <p:nvPr/>
        </p:nvSpPr>
        <p:spPr>
          <a:xfrm>
            <a:off x="7542490" y="5843826"/>
            <a:ext cx="2674977" cy="334328"/>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9EEE7"/>
              </a:buClr>
              <a:buSzPts val="2100"/>
              <a:buFont typeface="Quattrocento"/>
              <a:buNone/>
            </a:pPr>
            <a:r>
              <a:rPr b="0" i="0" lang="en-US" sz="2100" u="none" cap="none" strike="noStrike">
                <a:solidFill>
                  <a:srgbClr val="F9EEE7"/>
                </a:solidFill>
                <a:latin typeface="Quattrocento"/>
                <a:ea typeface="Quattrocento"/>
                <a:cs typeface="Quattrocento"/>
                <a:sym typeface="Quattrocento"/>
              </a:rPr>
              <a:t>Implementation</a:t>
            </a:r>
            <a:endParaRPr b="0" i="0" sz="2100" u="none" cap="none" strike="noStrike"/>
          </a:p>
        </p:txBody>
      </p:sp>
      <p:sp>
        <p:nvSpPr>
          <p:cNvPr id="210" name="Google Shape;210;p22"/>
          <p:cNvSpPr/>
          <p:nvPr/>
        </p:nvSpPr>
        <p:spPr>
          <a:xfrm>
            <a:off x="7542490" y="6314480"/>
            <a:ext cx="6064806" cy="7277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9EEE7"/>
              </a:buClr>
              <a:buSzPts val="1750"/>
              <a:buFont typeface="Quattrocento"/>
              <a:buNone/>
            </a:pPr>
            <a:r>
              <a:rPr b="0" i="0" lang="en-US" sz="1750" u="none" cap="none" strike="noStrike">
                <a:solidFill>
                  <a:srgbClr val="F9EEE7"/>
                </a:solidFill>
                <a:latin typeface="Quattrocento"/>
                <a:ea typeface="Quattrocento"/>
                <a:cs typeface="Quattrocento"/>
                <a:sym typeface="Quattrocento"/>
              </a:rPr>
              <a:t>Integrated Focal Loss with γ=2 and α=0.25 into a custom Trainer, modifying the model's forward pass.</a:t>
            </a:r>
            <a:endParaRPr b="0" i="0" sz="1750" u="none" cap="none" strike="noStrike"/>
          </a:p>
        </p:txBody>
      </p:sp>
      <p:sp>
        <p:nvSpPr>
          <p:cNvPr id="211" name="Google Shape;211;p22"/>
          <p:cNvSpPr txBox="1"/>
          <p:nvPr/>
        </p:nvSpPr>
        <p:spPr>
          <a:xfrm>
            <a:off x="12039600" y="769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highlight>
                  <a:schemeClr val="lt1"/>
                </a:highlight>
              </a:rPr>
              <a:t>GROUP-56 NLP</a:t>
            </a:r>
            <a:endParaRPr sz="2900">
              <a:solidFill>
                <a:schemeClr val="dk1"/>
              </a:solidFill>
              <a:highlight>
                <a:schemeClr val="lt1"/>
              </a:highlight>
            </a:endParaRPr>
          </a:p>
        </p:txBody>
      </p:sp>
      <p:sp>
        <p:nvSpPr>
          <p:cNvPr id="212" name="Google Shape;212;p22"/>
          <p:cNvSpPr/>
          <p:nvPr/>
        </p:nvSpPr>
        <p:spPr>
          <a:xfrm>
            <a:off x="0" y="7654050"/>
            <a:ext cx="14630400" cy="5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nvSpPr>
        <p:spPr>
          <a:xfrm>
            <a:off x="12039600" y="769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highlight>
                  <a:schemeClr val="lt1"/>
                </a:highlight>
              </a:rPr>
              <a:t>GROUP-56 NLP</a:t>
            </a:r>
            <a:endParaRPr sz="2900">
              <a:solidFill>
                <a:schemeClr val="dk1"/>
              </a:solidFill>
              <a:highlight>
                <a:schemeClr val="lt1"/>
              </a:highlight>
            </a:endParaRPr>
          </a:p>
        </p:txBody>
      </p:sp>
      <p:pic>
        <p:nvPicPr>
          <p:cNvPr id="219" name="Google Shape;219;p23"/>
          <p:cNvPicPr preferRelativeResize="0"/>
          <p:nvPr/>
        </p:nvPicPr>
        <p:blipFill>
          <a:blip r:embed="rId3">
            <a:alphaModFix/>
          </a:blip>
          <a:stretch>
            <a:fillRect/>
          </a:stretch>
        </p:blipFill>
        <p:spPr>
          <a:xfrm>
            <a:off x="152400" y="1676400"/>
            <a:ext cx="14333101" cy="5468525"/>
          </a:xfrm>
          <a:prstGeom prst="rect">
            <a:avLst/>
          </a:prstGeom>
          <a:noFill/>
          <a:ln>
            <a:noFill/>
          </a:ln>
        </p:spPr>
      </p:pic>
      <p:sp>
        <p:nvSpPr>
          <p:cNvPr id="220" name="Google Shape;220;p23"/>
          <p:cNvSpPr txBox="1"/>
          <p:nvPr/>
        </p:nvSpPr>
        <p:spPr>
          <a:xfrm>
            <a:off x="3198125" y="329475"/>
            <a:ext cx="87465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900">
                <a:solidFill>
                  <a:schemeClr val="lt1"/>
                </a:solidFill>
              </a:rPr>
              <a:t>FINAL RESULTS</a:t>
            </a:r>
            <a:endParaRPr sz="3900">
              <a:solidFill>
                <a:schemeClr val="lt1"/>
              </a:solidFill>
            </a:endParaRPr>
          </a:p>
        </p:txBody>
      </p:sp>
      <p:sp>
        <p:nvSpPr>
          <p:cNvPr id="221" name="Google Shape;221;p23"/>
          <p:cNvSpPr/>
          <p:nvPr/>
        </p:nvSpPr>
        <p:spPr>
          <a:xfrm>
            <a:off x="0" y="7654050"/>
            <a:ext cx="14630400" cy="5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p:nvPr/>
        </p:nvSpPr>
        <p:spPr>
          <a:xfrm>
            <a:off x="837724" y="853321"/>
            <a:ext cx="7335798"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b="0" i="0" lang="en-US" sz="4400" u="none" cap="none" strike="noStrike">
                <a:solidFill>
                  <a:srgbClr val="FFD9BE"/>
                </a:solidFill>
                <a:latin typeface="Quattrocento"/>
                <a:ea typeface="Quattrocento"/>
                <a:cs typeface="Quattrocento"/>
                <a:sym typeface="Quattrocento"/>
              </a:rPr>
              <a:t>Conclusion and Future Work</a:t>
            </a:r>
            <a:endParaRPr b="0" i="0" sz="4400" u="none" cap="none" strike="noStrike"/>
          </a:p>
        </p:txBody>
      </p:sp>
      <p:pic>
        <p:nvPicPr>
          <p:cNvPr descr="preencoded.png" id="228" name="Google Shape;228;p24"/>
          <p:cNvPicPr preferRelativeResize="0"/>
          <p:nvPr/>
        </p:nvPicPr>
        <p:blipFill rotWithShape="1">
          <a:blip r:embed="rId3">
            <a:alphaModFix/>
          </a:blip>
          <a:srcRect b="0" l="0" r="0" t="0"/>
          <a:stretch/>
        </p:blipFill>
        <p:spPr>
          <a:xfrm>
            <a:off x="3007638" y="2036088"/>
            <a:ext cx="2137529" cy="1740218"/>
          </a:xfrm>
          <a:prstGeom prst="rect">
            <a:avLst/>
          </a:prstGeom>
          <a:noFill/>
          <a:ln>
            <a:noFill/>
          </a:ln>
        </p:spPr>
      </p:pic>
      <p:sp>
        <p:nvSpPr>
          <p:cNvPr id="229" name="Google Shape;229;p24"/>
          <p:cNvSpPr/>
          <p:nvPr/>
        </p:nvSpPr>
        <p:spPr>
          <a:xfrm>
            <a:off x="3907988" y="2920841"/>
            <a:ext cx="336590" cy="420767"/>
          </a:xfrm>
          <a:prstGeom prst="rect">
            <a:avLst/>
          </a:prstGeom>
          <a:noFill/>
          <a:ln>
            <a:noFill/>
          </a:ln>
        </p:spPr>
        <p:txBody>
          <a:bodyPr anchorCtr="0" anchor="t" bIns="0" lIns="0" spcFirstLastPara="1" rIns="0" wrap="square" tIns="0">
            <a:noAutofit/>
          </a:bodyPr>
          <a:lstStyle/>
          <a:p>
            <a:pPr indent="0" lvl="0" marL="0" marR="0" rtl="0" algn="ctr">
              <a:lnSpc>
                <a:spcPct val="158490"/>
              </a:lnSpc>
              <a:spcBef>
                <a:spcPts val="0"/>
              </a:spcBef>
              <a:spcAft>
                <a:spcPts val="0"/>
              </a:spcAft>
              <a:buClr>
                <a:srgbClr val="F9EEE7"/>
              </a:buClr>
              <a:buSzPts val="2650"/>
              <a:buFont typeface="Quattrocento"/>
              <a:buNone/>
            </a:pPr>
            <a:r>
              <a:rPr b="0" i="0" lang="en-US" sz="2650" u="none" cap="none" strike="noStrike">
                <a:solidFill>
                  <a:srgbClr val="F9EEE7"/>
                </a:solidFill>
                <a:latin typeface="Quattrocento"/>
                <a:ea typeface="Quattrocento"/>
                <a:cs typeface="Quattrocento"/>
                <a:sym typeface="Quattrocento"/>
              </a:rPr>
              <a:t>1</a:t>
            </a:r>
            <a:endParaRPr b="0" i="0" sz="2650" u="none" cap="none" strike="noStrike"/>
          </a:p>
        </p:txBody>
      </p:sp>
      <p:sp>
        <p:nvSpPr>
          <p:cNvPr id="230" name="Google Shape;230;p24"/>
          <p:cNvSpPr/>
          <p:nvPr/>
        </p:nvSpPr>
        <p:spPr>
          <a:xfrm>
            <a:off x="5384482" y="2466856"/>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b="0" i="0" lang="en-US" sz="2200" u="none" cap="none" strike="noStrike">
                <a:solidFill>
                  <a:srgbClr val="F9EEE7"/>
                </a:solidFill>
                <a:latin typeface="Quattrocento"/>
                <a:ea typeface="Quattrocento"/>
                <a:cs typeface="Quattrocento"/>
                <a:sym typeface="Quattrocento"/>
              </a:rPr>
              <a:t>Improvement</a:t>
            </a:r>
            <a:endParaRPr b="0" i="0" sz="2200" u="none" cap="none" strike="noStrike"/>
          </a:p>
        </p:txBody>
      </p:sp>
      <p:sp>
        <p:nvSpPr>
          <p:cNvPr id="231" name="Google Shape;231;p24"/>
          <p:cNvSpPr/>
          <p:nvPr/>
        </p:nvSpPr>
        <p:spPr>
          <a:xfrm>
            <a:off x="5384482" y="2962394"/>
            <a:ext cx="7625834"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Focal Loss enhanced RoBERTa significantly improved F1-Truthful score.</a:t>
            </a:r>
            <a:endParaRPr b="0" i="0" sz="1850" u="none" cap="none" strike="noStrike"/>
          </a:p>
        </p:txBody>
      </p:sp>
      <p:sp>
        <p:nvSpPr>
          <p:cNvPr id="232" name="Google Shape;232;p24"/>
          <p:cNvSpPr/>
          <p:nvPr/>
        </p:nvSpPr>
        <p:spPr>
          <a:xfrm>
            <a:off x="5204936" y="3790950"/>
            <a:ext cx="8527971" cy="15240"/>
          </a:xfrm>
          <a:prstGeom prst="roundRect">
            <a:avLst>
              <a:gd fmla="val 235611" name="adj"/>
            </a:avLst>
          </a:prstGeom>
          <a:solidFill>
            <a:srgbClr val="4A6B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3" name="Google Shape;233;p24"/>
          <p:cNvPicPr preferRelativeResize="0"/>
          <p:nvPr/>
        </p:nvPicPr>
        <p:blipFill rotWithShape="1">
          <a:blip r:embed="rId4">
            <a:alphaModFix/>
          </a:blip>
          <a:srcRect b="0" l="0" r="0" t="0"/>
          <a:stretch/>
        </p:blipFill>
        <p:spPr>
          <a:xfrm>
            <a:off x="1938814" y="3836075"/>
            <a:ext cx="4275058" cy="1740218"/>
          </a:xfrm>
          <a:prstGeom prst="rect">
            <a:avLst/>
          </a:prstGeom>
          <a:noFill/>
          <a:ln>
            <a:noFill/>
          </a:ln>
        </p:spPr>
      </p:pic>
      <p:sp>
        <p:nvSpPr>
          <p:cNvPr id="234" name="Google Shape;234;p24"/>
          <p:cNvSpPr/>
          <p:nvPr/>
        </p:nvSpPr>
        <p:spPr>
          <a:xfrm>
            <a:off x="3907988" y="4495800"/>
            <a:ext cx="336590" cy="420767"/>
          </a:xfrm>
          <a:prstGeom prst="rect">
            <a:avLst/>
          </a:prstGeom>
          <a:noFill/>
          <a:ln>
            <a:noFill/>
          </a:ln>
        </p:spPr>
        <p:txBody>
          <a:bodyPr anchorCtr="0" anchor="t" bIns="0" lIns="0" spcFirstLastPara="1" rIns="0" wrap="square" tIns="0">
            <a:noAutofit/>
          </a:bodyPr>
          <a:lstStyle/>
          <a:p>
            <a:pPr indent="0" lvl="0" marL="0" marR="0" rtl="0" algn="ctr">
              <a:lnSpc>
                <a:spcPct val="158490"/>
              </a:lnSpc>
              <a:spcBef>
                <a:spcPts val="0"/>
              </a:spcBef>
              <a:spcAft>
                <a:spcPts val="0"/>
              </a:spcAft>
              <a:buClr>
                <a:srgbClr val="F9EEE7"/>
              </a:buClr>
              <a:buSzPts val="2650"/>
              <a:buFont typeface="Quattrocento"/>
              <a:buNone/>
            </a:pPr>
            <a:r>
              <a:rPr b="0" i="0" lang="en-US" sz="2650" u="none" cap="none" strike="noStrike">
                <a:solidFill>
                  <a:srgbClr val="F9EEE7"/>
                </a:solidFill>
                <a:latin typeface="Quattrocento"/>
                <a:ea typeface="Quattrocento"/>
                <a:cs typeface="Quattrocento"/>
                <a:sym typeface="Quattrocento"/>
              </a:rPr>
              <a:t>2</a:t>
            </a:r>
            <a:endParaRPr b="0" i="0" sz="2650" u="none" cap="none" strike="noStrike"/>
          </a:p>
        </p:txBody>
      </p:sp>
      <p:sp>
        <p:nvSpPr>
          <p:cNvPr id="235" name="Google Shape;235;p24"/>
          <p:cNvSpPr/>
          <p:nvPr/>
        </p:nvSpPr>
        <p:spPr>
          <a:xfrm>
            <a:off x="6453187" y="4075390"/>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b="0" i="0" lang="en-US" sz="2200" u="none" cap="none" strike="noStrike">
                <a:solidFill>
                  <a:srgbClr val="F9EEE7"/>
                </a:solidFill>
                <a:latin typeface="Quattrocento"/>
                <a:ea typeface="Quattrocento"/>
                <a:cs typeface="Quattrocento"/>
                <a:sym typeface="Quattrocento"/>
              </a:rPr>
              <a:t>Future</a:t>
            </a:r>
            <a:endParaRPr b="0" i="0" sz="2200" u="none" cap="none" strike="noStrike"/>
          </a:p>
        </p:txBody>
      </p:sp>
      <p:sp>
        <p:nvSpPr>
          <p:cNvPr id="236" name="Google Shape;236;p24"/>
          <p:cNvSpPr/>
          <p:nvPr/>
        </p:nvSpPr>
        <p:spPr>
          <a:xfrm>
            <a:off x="6453187" y="4570928"/>
            <a:ext cx="7100173"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Incorporate game state, explore data augmentation, and investigate graph neural networks.</a:t>
            </a:r>
            <a:endParaRPr b="0" i="0" sz="1850" u="none" cap="none" strike="noStrike"/>
          </a:p>
        </p:txBody>
      </p:sp>
      <p:sp>
        <p:nvSpPr>
          <p:cNvPr id="237" name="Google Shape;237;p24"/>
          <p:cNvSpPr/>
          <p:nvPr/>
        </p:nvSpPr>
        <p:spPr>
          <a:xfrm>
            <a:off x="6273641" y="5590937"/>
            <a:ext cx="7459266" cy="15240"/>
          </a:xfrm>
          <a:prstGeom prst="roundRect">
            <a:avLst>
              <a:gd fmla="val 235611" name="adj"/>
            </a:avLst>
          </a:prstGeom>
          <a:solidFill>
            <a:srgbClr val="4A6B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8" name="Google Shape;238;p24"/>
          <p:cNvPicPr preferRelativeResize="0"/>
          <p:nvPr/>
        </p:nvPicPr>
        <p:blipFill rotWithShape="1">
          <a:blip r:embed="rId5">
            <a:alphaModFix/>
          </a:blip>
          <a:srcRect b="0" l="0" r="0" t="0"/>
          <a:stretch/>
        </p:blipFill>
        <p:spPr>
          <a:xfrm>
            <a:off x="870109" y="5636062"/>
            <a:ext cx="6412587" cy="1740218"/>
          </a:xfrm>
          <a:prstGeom prst="rect">
            <a:avLst/>
          </a:prstGeom>
          <a:noFill/>
          <a:ln>
            <a:noFill/>
          </a:ln>
        </p:spPr>
      </p:pic>
      <p:sp>
        <p:nvSpPr>
          <p:cNvPr id="239" name="Google Shape;239;p24"/>
          <p:cNvSpPr/>
          <p:nvPr/>
        </p:nvSpPr>
        <p:spPr>
          <a:xfrm>
            <a:off x="3908107" y="6295787"/>
            <a:ext cx="336590" cy="420767"/>
          </a:xfrm>
          <a:prstGeom prst="rect">
            <a:avLst/>
          </a:prstGeom>
          <a:noFill/>
          <a:ln>
            <a:noFill/>
          </a:ln>
        </p:spPr>
        <p:txBody>
          <a:bodyPr anchorCtr="0" anchor="t" bIns="0" lIns="0" spcFirstLastPara="1" rIns="0" wrap="square" tIns="0">
            <a:noAutofit/>
          </a:bodyPr>
          <a:lstStyle/>
          <a:p>
            <a:pPr indent="0" lvl="0" marL="0" marR="0" rtl="0" algn="ctr">
              <a:lnSpc>
                <a:spcPct val="158490"/>
              </a:lnSpc>
              <a:spcBef>
                <a:spcPts val="0"/>
              </a:spcBef>
              <a:spcAft>
                <a:spcPts val="0"/>
              </a:spcAft>
              <a:buClr>
                <a:srgbClr val="F9EEE7"/>
              </a:buClr>
              <a:buSzPts val="2650"/>
              <a:buFont typeface="Quattrocento"/>
              <a:buNone/>
            </a:pPr>
            <a:r>
              <a:rPr b="0" i="0" lang="en-US" sz="2650" u="none" cap="none" strike="noStrike">
                <a:solidFill>
                  <a:srgbClr val="F9EEE7"/>
                </a:solidFill>
                <a:latin typeface="Quattrocento"/>
                <a:ea typeface="Quattrocento"/>
                <a:cs typeface="Quattrocento"/>
                <a:sym typeface="Quattrocento"/>
              </a:rPr>
              <a:t>3</a:t>
            </a:r>
            <a:endParaRPr b="0" i="0" sz="2650" u="none" cap="none" strike="noStrike"/>
          </a:p>
        </p:txBody>
      </p:sp>
      <p:sp>
        <p:nvSpPr>
          <p:cNvPr id="240" name="Google Shape;240;p24"/>
          <p:cNvSpPr/>
          <p:nvPr/>
        </p:nvSpPr>
        <p:spPr>
          <a:xfrm>
            <a:off x="7522012" y="587537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b="0" i="0" lang="en-US" sz="2200" u="none" cap="none" strike="noStrike">
                <a:solidFill>
                  <a:srgbClr val="F9EEE7"/>
                </a:solidFill>
                <a:latin typeface="Quattrocento"/>
                <a:ea typeface="Quattrocento"/>
                <a:cs typeface="Quattrocento"/>
                <a:sym typeface="Quattrocento"/>
              </a:rPr>
              <a:t>Challenge</a:t>
            </a:r>
            <a:endParaRPr b="0" i="0" sz="2200" u="none" cap="none" strike="noStrike"/>
          </a:p>
        </p:txBody>
      </p:sp>
      <p:sp>
        <p:nvSpPr>
          <p:cNvPr id="241" name="Google Shape;241;p24"/>
          <p:cNvSpPr/>
          <p:nvPr/>
        </p:nvSpPr>
        <p:spPr>
          <a:xfrm>
            <a:off x="7522012" y="6370915"/>
            <a:ext cx="6031349"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Detecting deception in Diplomacy remains a challenging task.</a:t>
            </a:r>
            <a:endParaRPr b="0" i="0" sz="1850" u="none" cap="none" strike="noStrike"/>
          </a:p>
        </p:txBody>
      </p:sp>
      <p:sp>
        <p:nvSpPr>
          <p:cNvPr id="242" name="Google Shape;242;p24"/>
          <p:cNvSpPr txBox="1"/>
          <p:nvPr/>
        </p:nvSpPr>
        <p:spPr>
          <a:xfrm>
            <a:off x="12039600" y="769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highlight>
                  <a:schemeClr val="lt1"/>
                </a:highlight>
              </a:rPr>
              <a:t>GROUP-56 NLP</a:t>
            </a:r>
            <a:endParaRPr sz="2900">
              <a:solidFill>
                <a:schemeClr val="dk1"/>
              </a:solidFill>
              <a:highlight>
                <a:schemeClr val="lt1"/>
              </a:highlight>
            </a:endParaRPr>
          </a:p>
        </p:txBody>
      </p:sp>
      <p:sp>
        <p:nvSpPr>
          <p:cNvPr id="243" name="Google Shape;243;p24"/>
          <p:cNvSpPr/>
          <p:nvPr/>
        </p:nvSpPr>
        <p:spPr>
          <a:xfrm>
            <a:off x="0" y="7654050"/>
            <a:ext cx="14630400" cy="5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descr="preencoded.png" id="66" name="Google Shape;66;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7" name="Google Shape;67;p14"/>
          <p:cNvSpPr/>
          <p:nvPr/>
        </p:nvSpPr>
        <p:spPr>
          <a:xfrm>
            <a:off x="69525" y="1194675"/>
            <a:ext cx="9074700" cy="2112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b="0" i="0" lang="en-US" sz="4400" u="none" cap="none" strike="noStrike">
                <a:solidFill>
                  <a:srgbClr val="FFD9BE"/>
                </a:solidFill>
                <a:latin typeface="Quattrocento"/>
                <a:ea typeface="Quattrocento"/>
                <a:cs typeface="Quattrocento"/>
                <a:sym typeface="Quattrocento"/>
              </a:rPr>
              <a:t>Addressing Deception Detection</a:t>
            </a:r>
            <a:endParaRPr b="0" i="0" sz="4400" u="none" cap="none" strike="noStrike">
              <a:solidFill>
                <a:srgbClr val="FFD9BE"/>
              </a:solidFill>
              <a:latin typeface="Quattrocento"/>
              <a:ea typeface="Quattrocento"/>
              <a:cs typeface="Quattrocento"/>
              <a:sym typeface="Quattrocento"/>
            </a:endParaRPr>
          </a:p>
          <a:p>
            <a:pPr indent="0" lvl="0" marL="0" marR="0" rtl="0" algn="l">
              <a:lnSpc>
                <a:spcPct val="125000"/>
              </a:lnSpc>
              <a:spcBef>
                <a:spcPts val="0"/>
              </a:spcBef>
              <a:spcAft>
                <a:spcPts val="0"/>
              </a:spcAft>
              <a:buClr>
                <a:srgbClr val="FFD9BE"/>
              </a:buClr>
              <a:buSzPts val="4400"/>
              <a:buFont typeface="Quattrocento"/>
              <a:buNone/>
            </a:pPr>
            <a:r>
              <a:rPr b="0" i="0" lang="en-US" sz="4400" u="none" cap="none" strike="noStrike">
                <a:solidFill>
                  <a:srgbClr val="FFD9BE"/>
                </a:solidFill>
                <a:latin typeface="Quattrocento"/>
                <a:ea typeface="Quattrocento"/>
                <a:cs typeface="Quattrocento"/>
                <a:sym typeface="Quattrocento"/>
              </a:rPr>
              <a:t> in Diplomacy Negotiations</a:t>
            </a:r>
            <a:endParaRPr b="0" i="0" sz="4400" u="none" cap="none" strike="noStrike"/>
          </a:p>
        </p:txBody>
      </p:sp>
      <p:sp>
        <p:nvSpPr>
          <p:cNvPr id="68" name="Google Shape;68;p14"/>
          <p:cNvSpPr/>
          <p:nvPr/>
        </p:nvSpPr>
        <p:spPr>
          <a:xfrm>
            <a:off x="837724" y="3665696"/>
            <a:ext cx="7468553" cy="268116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This presentation explores machine learning and deep learning techniques for deception detection in Diplomacy, a strategic game involving complex communication and negotiation. The project addresses the significant challenge of class imbalance, where deceptive messages vastly outnumber truthful ones. We aim to improve the detection of truthful messages using advanced models and techniques.</a:t>
            </a:r>
            <a:endParaRPr b="0" i="0" sz="18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a:off x="837724" y="1719739"/>
            <a:ext cx="966847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b="0" i="0" lang="en-US" sz="4400" u="none" cap="none" strike="noStrike">
                <a:solidFill>
                  <a:srgbClr val="FFD9BE"/>
                </a:solidFill>
                <a:latin typeface="Quattrocento"/>
                <a:ea typeface="Quattrocento"/>
                <a:cs typeface="Quattrocento"/>
                <a:sym typeface="Quattrocento"/>
              </a:rPr>
              <a:t>Introduction: Deception in Diplomacy</a:t>
            </a:r>
            <a:endParaRPr b="0" i="0" sz="4400" u="none" cap="none" strike="noStrike"/>
          </a:p>
        </p:txBody>
      </p:sp>
      <p:sp>
        <p:nvSpPr>
          <p:cNvPr id="75" name="Google Shape;75;p15"/>
          <p:cNvSpPr/>
          <p:nvPr/>
        </p:nvSpPr>
        <p:spPr>
          <a:xfrm>
            <a:off x="837724" y="3022044"/>
            <a:ext cx="3239929"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200"/>
              <a:buFont typeface="Quattrocento"/>
              <a:buNone/>
            </a:pPr>
            <a:r>
              <a:rPr b="0" i="0" lang="en-US" sz="2200" u="none" cap="none" strike="noStrike">
                <a:solidFill>
                  <a:srgbClr val="FFD9BE"/>
                </a:solidFill>
                <a:latin typeface="Quattrocento"/>
                <a:ea typeface="Quattrocento"/>
                <a:cs typeface="Quattrocento"/>
                <a:sym typeface="Quattrocento"/>
              </a:rPr>
              <a:t>Strategic Communication</a:t>
            </a:r>
            <a:endParaRPr b="0" i="0" sz="2200" u="none" cap="none" strike="noStrike"/>
          </a:p>
        </p:txBody>
      </p:sp>
      <p:sp>
        <p:nvSpPr>
          <p:cNvPr id="76" name="Google Shape;76;p15"/>
          <p:cNvSpPr/>
          <p:nvPr/>
        </p:nvSpPr>
        <p:spPr>
          <a:xfrm>
            <a:off x="837724" y="3613309"/>
            <a:ext cx="3928586" cy="268116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Diplomacy involves strategic communication, negotiation, and deception. Players exchange messages to form alliances, coordinate actions, and misrepresent information to achieve victory.</a:t>
            </a:r>
            <a:endParaRPr b="0" i="0" sz="1850" u="none" cap="none" strike="noStrike"/>
          </a:p>
        </p:txBody>
      </p:sp>
      <p:sp>
        <p:nvSpPr>
          <p:cNvPr id="77" name="Google Shape;77;p15"/>
          <p:cNvSpPr/>
          <p:nvPr/>
        </p:nvSpPr>
        <p:spPr>
          <a:xfrm>
            <a:off x="5357813" y="3022044"/>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200"/>
              <a:buFont typeface="Quattrocento"/>
              <a:buNone/>
            </a:pPr>
            <a:r>
              <a:rPr b="0" i="0" lang="en-US" sz="2200" u="none" cap="none" strike="noStrike">
                <a:solidFill>
                  <a:srgbClr val="FFD9BE"/>
                </a:solidFill>
                <a:latin typeface="Quattrocento"/>
                <a:ea typeface="Quattrocento"/>
                <a:cs typeface="Quattrocento"/>
                <a:sym typeface="Quattrocento"/>
              </a:rPr>
              <a:t>Deception Detection</a:t>
            </a:r>
            <a:endParaRPr b="0" i="0" sz="2200" u="none" cap="none" strike="noStrike"/>
          </a:p>
        </p:txBody>
      </p:sp>
      <p:sp>
        <p:nvSpPr>
          <p:cNvPr id="78" name="Google Shape;78;p15"/>
          <p:cNvSpPr/>
          <p:nvPr/>
        </p:nvSpPr>
        <p:spPr>
          <a:xfrm>
            <a:off x="5357813" y="3613309"/>
            <a:ext cx="3928586" cy="229814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Detecting deception in these messages is valuable for creating sophisticated AI agents and understanding human interactions. However, deception is subtle and context-dependent.</a:t>
            </a:r>
            <a:endParaRPr b="0" i="0" sz="1850" u="none" cap="none" strike="noStrike"/>
          </a:p>
        </p:txBody>
      </p:sp>
      <p:sp>
        <p:nvSpPr>
          <p:cNvPr id="79" name="Google Shape;79;p15"/>
          <p:cNvSpPr/>
          <p:nvPr/>
        </p:nvSpPr>
        <p:spPr>
          <a:xfrm>
            <a:off x="9877901" y="3022044"/>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200"/>
              <a:buFont typeface="Quattrocento"/>
              <a:buNone/>
            </a:pPr>
            <a:r>
              <a:rPr b="0" i="0" lang="en-US" sz="2200" u="none" cap="none" strike="noStrike">
                <a:solidFill>
                  <a:srgbClr val="FFD9BE"/>
                </a:solidFill>
                <a:latin typeface="Quattrocento"/>
                <a:ea typeface="Quattrocento"/>
                <a:cs typeface="Quattrocento"/>
                <a:sym typeface="Quattrocento"/>
              </a:rPr>
              <a:t>Class Imbalance</a:t>
            </a:r>
            <a:endParaRPr b="0" i="0" sz="2200" u="none" cap="none" strike="noStrike"/>
          </a:p>
        </p:txBody>
      </p:sp>
      <p:sp>
        <p:nvSpPr>
          <p:cNvPr id="80" name="Google Shape;80;p15"/>
          <p:cNvSpPr/>
          <p:nvPr/>
        </p:nvSpPr>
        <p:spPr>
          <a:xfrm>
            <a:off x="9877901" y="3613309"/>
            <a:ext cx="3928586" cy="229814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Datasets from these interactions often exhibit severe class imbalance, with truthful messages being far less common than deceptive ones, hindering model performance.</a:t>
            </a:r>
            <a:endParaRPr b="0" i="0" sz="1850" u="none" cap="none" strike="noStrike"/>
          </a:p>
        </p:txBody>
      </p:sp>
      <p:sp>
        <p:nvSpPr>
          <p:cNvPr id="81" name="Google Shape;81;p15"/>
          <p:cNvSpPr txBox="1"/>
          <p:nvPr/>
        </p:nvSpPr>
        <p:spPr>
          <a:xfrm>
            <a:off x="12026250" y="7713075"/>
            <a:ext cx="33492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chemeClr val="dk1"/>
                </a:solidFill>
                <a:highlight>
                  <a:schemeClr val="lt1"/>
                </a:highlight>
              </a:rPr>
              <a:t>GROUP-56 NLP</a:t>
            </a:r>
            <a:endParaRPr sz="2900">
              <a:solidFill>
                <a:schemeClr val="dk1"/>
              </a:solidFill>
              <a:highlight>
                <a:schemeClr val="lt1"/>
              </a:highlight>
            </a:endParaRPr>
          </a:p>
        </p:txBody>
      </p:sp>
      <p:sp>
        <p:nvSpPr>
          <p:cNvPr id="82" name="Google Shape;82;p15"/>
          <p:cNvSpPr/>
          <p:nvPr/>
        </p:nvSpPr>
        <p:spPr>
          <a:xfrm>
            <a:off x="0" y="7798325"/>
            <a:ext cx="146304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preencoded.png" id="88" name="Google Shape;88;p16"/>
          <p:cNvPicPr preferRelativeResize="0"/>
          <p:nvPr/>
        </p:nvPicPr>
        <p:blipFill rotWithShape="1">
          <a:blip r:embed="rId3">
            <a:alphaModFix/>
          </a:blip>
          <a:srcRect b="5789" l="0" r="0" t="-5790"/>
          <a:stretch/>
        </p:blipFill>
        <p:spPr>
          <a:xfrm>
            <a:off x="0" y="-431275"/>
            <a:ext cx="5486400" cy="8229600"/>
          </a:xfrm>
          <a:prstGeom prst="rect">
            <a:avLst/>
          </a:prstGeom>
          <a:noFill/>
          <a:ln>
            <a:noFill/>
          </a:ln>
        </p:spPr>
      </p:pic>
      <p:sp>
        <p:nvSpPr>
          <p:cNvPr id="89" name="Google Shape;89;p16"/>
          <p:cNvSpPr/>
          <p:nvPr/>
        </p:nvSpPr>
        <p:spPr>
          <a:xfrm>
            <a:off x="6246733" y="772001"/>
            <a:ext cx="7623334" cy="127777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000"/>
              <a:buFont typeface="Quattrocento"/>
              <a:buNone/>
            </a:pPr>
            <a:r>
              <a:rPr b="0" i="0" lang="en-US" sz="4000" u="none" cap="none" strike="noStrike">
                <a:solidFill>
                  <a:srgbClr val="FFD9BE"/>
                </a:solidFill>
                <a:latin typeface="Quattrocento"/>
                <a:ea typeface="Quattrocento"/>
                <a:cs typeface="Quattrocento"/>
                <a:sym typeface="Quattrocento"/>
              </a:rPr>
              <a:t>Related Work: Deception Detection Techniques</a:t>
            </a:r>
            <a:endParaRPr b="0" i="0" sz="4000" u="none" cap="none" strike="noStrike"/>
          </a:p>
        </p:txBody>
      </p:sp>
      <p:sp>
        <p:nvSpPr>
          <p:cNvPr id="90" name="Google Shape;90;p16"/>
          <p:cNvSpPr/>
          <p:nvPr/>
        </p:nvSpPr>
        <p:spPr>
          <a:xfrm>
            <a:off x="6246733" y="2619970"/>
            <a:ext cx="488752" cy="488752"/>
          </a:xfrm>
          <a:prstGeom prst="roundRect">
            <a:avLst>
              <a:gd fmla="val 6668" name="adj"/>
            </a:avLst>
          </a:prstGeom>
          <a:solidFill>
            <a:srgbClr val="31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1" name="Google Shape;91;p16"/>
          <p:cNvPicPr preferRelativeResize="0"/>
          <p:nvPr/>
        </p:nvPicPr>
        <p:blipFill rotWithShape="1">
          <a:blip r:embed="rId4">
            <a:alphaModFix/>
          </a:blip>
          <a:srcRect b="0" l="0" r="0" t="0"/>
          <a:stretch/>
        </p:blipFill>
        <p:spPr>
          <a:xfrm>
            <a:off x="6337697" y="2672596"/>
            <a:ext cx="306705" cy="383381"/>
          </a:xfrm>
          <a:prstGeom prst="rect">
            <a:avLst/>
          </a:prstGeom>
          <a:noFill/>
          <a:ln>
            <a:noFill/>
          </a:ln>
        </p:spPr>
      </p:pic>
      <p:sp>
        <p:nvSpPr>
          <p:cNvPr id="92" name="Google Shape;92;p16"/>
          <p:cNvSpPr/>
          <p:nvPr/>
        </p:nvSpPr>
        <p:spPr>
          <a:xfrm>
            <a:off x="6952655" y="2619970"/>
            <a:ext cx="2555915"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000"/>
              <a:buFont typeface="Quattrocento"/>
              <a:buNone/>
            </a:pPr>
            <a:r>
              <a:rPr b="0" i="0" lang="en-US" sz="2000" u="none" cap="none" strike="noStrike">
                <a:solidFill>
                  <a:srgbClr val="F9EEE7"/>
                </a:solidFill>
                <a:latin typeface="Quattrocento"/>
                <a:ea typeface="Quattrocento"/>
                <a:cs typeface="Quattrocento"/>
                <a:sym typeface="Quattrocento"/>
              </a:rPr>
              <a:t>Early Research</a:t>
            </a:r>
            <a:endParaRPr b="0" i="0" sz="2000" u="none" cap="none" strike="noStrike"/>
          </a:p>
        </p:txBody>
      </p:sp>
      <p:sp>
        <p:nvSpPr>
          <p:cNvPr id="93" name="Google Shape;93;p16"/>
          <p:cNvSpPr/>
          <p:nvPr/>
        </p:nvSpPr>
        <p:spPr>
          <a:xfrm>
            <a:off x="6952655" y="3069669"/>
            <a:ext cx="2997160" cy="2085975"/>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9EEE7"/>
              </a:buClr>
              <a:buSzPts val="1700"/>
              <a:buFont typeface="Quattrocento"/>
              <a:buNone/>
            </a:pPr>
            <a:r>
              <a:rPr b="0" i="0" lang="en-US" sz="1700" u="none" cap="none" strike="noStrike">
                <a:solidFill>
                  <a:srgbClr val="F9EEE7"/>
                </a:solidFill>
                <a:latin typeface="Quattrocento"/>
                <a:ea typeface="Quattrocento"/>
                <a:cs typeface="Quattrocento"/>
                <a:sym typeface="Quattrocento"/>
              </a:rPr>
              <a:t>Focused on identifying linguistic or non-verbal cues, with mixed success. Linguistic feature-based approaches combined with classifiers like SVMs were common.</a:t>
            </a:r>
            <a:endParaRPr b="0" i="0" sz="1700" u="none" cap="none" strike="noStrike"/>
          </a:p>
        </p:txBody>
      </p:sp>
      <p:sp>
        <p:nvSpPr>
          <p:cNvPr id="94" name="Google Shape;94;p16"/>
          <p:cNvSpPr/>
          <p:nvPr/>
        </p:nvSpPr>
        <p:spPr>
          <a:xfrm>
            <a:off x="10166985" y="2619970"/>
            <a:ext cx="488752" cy="488752"/>
          </a:xfrm>
          <a:prstGeom prst="roundRect">
            <a:avLst>
              <a:gd fmla="val 6668" name="adj"/>
            </a:avLst>
          </a:prstGeom>
          <a:solidFill>
            <a:srgbClr val="31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5" name="Google Shape;95;p16"/>
          <p:cNvPicPr preferRelativeResize="0"/>
          <p:nvPr/>
        </p:nvPicPr>
        <p:blipFill rotWithShape="1">
          <a:blip r:embed="rId5">
            <a:alphaModFix/>
          </a:blip>
          <a:srcRect b="0" l="0" r="0" t="0"/>
          <a:stretch/>
        </p:blipFill>
        <p:spPr>
          <a:xfrm>
            <a:off x="10257949" y="2672596"/>
            <a:ext cx="306705" cy="383381"/>
          </a:xfrm>
          <a:prstGeom prst="rect">
            <a:avLst/>
          </a:prstGeom>
          <a:noFill/>
          <a:ln>
            <a:noFill/>
          </a:ln>
        </p:spPr>
      </p:pic>
      <p:sp>
        <p:nvSpPr>
          <p:cNvPr id="96" name="Google Shape;96;p16"/>
          <p:cNvSpPr/>
          <p:nvPr/>
        </p:nvSpPr>
        <p:spPr>
          <a:xfrm>
            <a:off x="10872907" y="2619970"/>
            <a:ext cx="2555915"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000"/>
              <a:buFont typeface="Quattrocento"/>
              <a:buNone/>
            </a:pPr>
            <a:r>
              <a:rPr b="0" i="0" lang="en-US" sz="2000" u="none" cap="none" strike="noStrike">
                <a:solidFill>
                  <a:srgbClr val="F9EEE7"/>
                </a:solidFill>
                <a:latin typeface="Quattrocento"/>
                <a:ea typeface="Quattrocento"/>
                <a:cs typeface="Quattrocento"/>
                <a:sym typeface="Quattrocento"/>
              </a:rPr>
              <a:t>Deep Learning</a:t>
            </a:r>
            <a:endParaRPr b="0" i="0" sz="2000" u="none" cap="none" strike="noStrike"/>
          </a:p>
        </p:txBody>
      </p:sp>
      <p:sp>
        <p:nvSpPr>
          <p:cNvPr id="97" name="Google Shape;97;p16"/>
          <p:cNvSpPr/>
          <p:nvPr/>
        </p:nvSpPr>
        <p:spPr>
          <a:xfrm>
            <a:off x="10872907" y="3069669"/>
            <a:ext cx="2997160" cy="2433638"/>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9EEE7"/>
              </a:buClr>
              <a:buSzPts val="1700"/>
              <a:buFont typeface="Quattrocento"/>
              <a:buNone/>
            </a:pPr>
            <a:r>
              <a:rPr b="0" i="0" lang="en-US" sz="1700" u="none" cap="none" strike="noStrike">
                <a:solidFill>
                  <a:srgbClr val="F9EEE7"/>
                </a:solidFill>
                <a:latin typeface="Quattrocento"/>
                <a:ea typeface="Quattrocento"/>
                <a:cs typeface="Quattrocento"/>
                <a:sym typeface="Quattrocento"/>
              </a:rPr>
              <a:t>Leveraged CNNs or LSTMs to automatically learn relevant features from text sequences. Pre-trained Transformers like BERT and RoBERTa significantly advanced NLP capabilities.</a:t>
            </a:r>
            <a:endParaRPr b="0" i="0" sz="1700" u="none" cap="none" strike="noStrike"/>
          </a:p>
        </p:txBody>
      </p:sp>
      <p:sp>
        <p:nvSpPr>
          <p:cNvPr id="98" name="Google Shape;98;p16"/>
          <p:cNvSpPr/>
          <p:nvPr/>
        </p:nvSpPr>
        <p:spPr>
          <a:xfrm>
            <a:off x="6246733" y="5964793"/>
            <a:ext cx="488752" cy="488752"/>
          </a:xfrm>
          <a:prstGeom prst="roundRect">
            <a:avLst>
              <a:gd fmla="val 6668" name="adj"/>
            </a:avLst>
          </a:prstGeom>
          <a:solidFill>
            <a:srgbClr val="31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9" name="Google Shape;99;p16"/>
          <p:cNvPicPr preferRelativeResize="0"/>
          <p:nvPr/>
        </p:nvPicPr>
        <p:blipFill rotWithShape="1">
          <a:blip r:embed="rId6">
            <a:alphaModFix/>
          </a:blip>
          <a:srcRect b="0" l="0" r="0" t="0"/>
          <a:stretch/>
        </p:blipFill>
        <p:spPr>
          <a:xfrm>
            <a:off x="6337697" y="6017419"/>
            <a:ext cx="306705" cy="383381"/>
          </a:xfrm>
          <a:prstGeom prst="rect">
            <a:avLst/>
          </a:prstGeom>
          <a:noFill/>
          <a:ln>
            <a:noFill/>
          </a:ln>
        </p:spPr>
      </p:pic>
      <p:sp>
        <p:nvSpPr>
          <p:cNvPr id="100" name="Google Shape;100;p16"/>
          <p:cNvSpPr/>
          <p:nvPr/>
        </p:nvSpPr>
        <p:spPr>
          <a:xfrm>
            <a:off x="6952655" y="5964793"/>
            <a:ext cx="2555915"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000"/>
              <a:buFont typeface="Quattrocento"/>
              <a:buNone/>
            </a:pPr>
            <a:r>
              <a:rPr b="0" i="0" lang="en-US" sz="2000" u="none" cap="none" strike="noStrike">
                <a:solidFill>
                  <a:srgbClr val="F9EEE7"/>
                </a:solidFill>
                <a:latin typeface="Quattrocento"/>
                <a:ea typeface="Quattrocento"/>
                <a:cs typeface="Quattrocento"/>
                <a:sym typeface="Quattrocento"/>
              </a:rPr>
              <a:t>Strategic Settings</a:t>
            </a:r>
            <a:endParaRPr b="0" i="0" sz="2000" u="none" cap="none" strike="noStrike"/>
          </a:p>
        </p:txBody>
      </p:sp>
      <p:sp>
        <p:nvSpPr>
          <p:cNvPr id="101" name="Google Shape;101;p16"/>
          <p:cNvSpPr/>
          <p:nvPr/>
        </p:nvSpPr>
        <p:spPr>
          <a:xfrm>
            <a:off x="6952655" y="6414492"/>
            <a:ext cx="6917412" cy="1042988"/>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9EEE7"/>
              </a:buClr>
              <a:buSzPts val="1700"/>
              <a:buFont typeface="Quattrocento"/>
              <a:buNone/>
            </a:pPr>
            <a:r>
              <a:rPr b="0" i="0" lang="en-US" sz="1700" u="none" cap="none" strike="noStrike">
                <a:solidFill>
                  <a:srgbClr val="F9EEE7"/>
                </a:solidFill>
                <a:latin typeface="Quattrocento"/>
                <a:ea typeface="Quattrocento"/>
                <a:cs typeface="Quattrocento"/>
                <a:sym typeface="Quattrocento"/>
              </a:rPr>
              <a:t>Detecting lies in goal-oriented dialogues is distinct from identifying factual inaccuracies. Research exists on deception in social deduction games and negotiation dialogues.</a:t>
            </a:r>
            <a:endParaRPr b="0" i="0" sz="1700" u="none" cap="none" strike="noStrike"/>
          </a:p>
        </p:txBody>
      </p:sp>
      <p:sp>
        <p:nvSpPr>
          <p:cNvPr id="102" name="Google Shape;102;p16"/>
          <p:cNvSpPr txBox="1"/>
          <p:nvPr/>
        </p:nvSpPr>
        <p:spPr>
          <a:xfrm>
            <a:off x="12039600" y="769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highlight>
                  <a:schemeClr val="lt1"/>
                </a:highlight>
              </a:rPr>
              <a:t>GROUP-56 NLP</a:t>
            </a:r>
            <a:endParaRPr sz="2900">
              <a:solidFill>
                <a:schemeClr val="dk1"/>
              </a:solidFill>
              <a:highlight>
                <a:schemeClr val="lt1"/>
              </a:highlight>
            </a:endParaRPr>
          </a:p>
        </p:txBody>
      </p:sp>
      <p:sp>
        <p:nvSpPr>
          <p:cNvPr id="103" name="Google Shape;103;p16"/>
          <p:cNvSpPr/>
          <p:nvPr/>
        </p:nvSpPr>
        <p:spPr>
          <a:xfrm>
            <a:off x="0" y="7798325"/>
            <a:ext cx="14630400" cy="48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preencoded.png" id="109" name="Google Shape;109;p1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0" name="Google Shape;110;p17"/>
          <p:cNvSpPr/>
          <p:nvPr/>
        </p:nvSpPr>
        <p:spPr>
          <a:xfrm>
            <a:off x="757833" y="1085374"/>
            <a:ext cx="7549634" cy="63674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000"/>
              <a:buFont typeface="Quattrocento"/>
              <a:buNone/>
            </a:pPr>
            <a:r>
              <a:rPr b="0" i="0" lang="en-US" sz="4000" u="none" cap="none" strike="noStrike">
                <a:solidFill>
                  <a:srgbClr val="FFD9BE"/>
                </a:solidFill>
                <a:latin typeface="Quattrocento"/>
                <a:ea typeface="Quattrocento"/>
                <a:cs typeface="Quattrocento"/>
                <a:sym typeface="Quattrocento"/>
              </a:rPr>
              <a:t>Handling Class Imbalance in NLP</a:t>
            </a:r>
            <a:endParaRPr b="0" i="0" sz="4000" u="none" cap="none" strike="noStrike"/>
          </a:p>
        </p:txBody>
      </p:sp>
      <p:sp>
        <p:nvSpPr>
          <p:cNvPr id="111" name="Google Shape;111;p17"/>
          <p:cNvSpPr/>
          <p:nvPr/>
        </p:nvSpPr>
        <p:spPr>
          <a:xfrm>
            <a:off x="757833" y="2046803"/>
            <a:ext cx="3705939" cy="2960132"/>
          </a:xfrm>
          <a:prstGeom prst="roundRect">
            <a:avLst>
              <a:gd fmla="val 1097" name="adj"/>
            </a:avLst>
          </a:prstGeom>
          <a:solidFill>
            <a:srgbClr val="31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974300" y="2152250"/>
            <a:ext cx="3489600" cy="429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000"/>
              <a:buFont typeface="Quattrocento"/>
              <a:buNone/>
            </a:pPr>
            <a:r>
              <a:rPr b="0" i="0" lang="en-US" sz="2000" u="none" cap="none" strike="noStrike">
                <a:solidFill>
                  <a:srgbClr val="F9EEE7"/>
                </a:solidFill>
                <a:latin typeface="Quattrocento"/>
                <a:ea typeface="Quattrocento"/>
                <a:cs typeface="Quattrocento"/>
                <a:sym typeface="Quattrocento"/>
              </a:rPr>
              <a:t>Data-Level Techniques</a:t>
            </a:r>
            <a:endParaRPr b="0" i="0" sz="2000" u="none" cap="none" strike="noStrike"/>
          </a:p>
        </p:txBody>
      </p:sp>
      <p:sp>
        <p:nvSpPr>
          <p:cNvPr id="113" name="Google Shape;113;p17"/>
          <p:cNvSpPr/>
          <p:nvPr/>
        </p:nvSpPr>
        <p:spPr>
          <a:xfrm>
            <a:off x="974300" y="2581850"/>
            <a:ext cx="3273000" cy="2208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9EEE7"/>
              </a:buClr>
              <a:buSzPts val="1700"/>
              <a:buFont typeface="Quattrocento"/>
              <a:buNone/>
            </a:pPr>
            <a:r>
              <a:rPr b="0" i="0" lang="en-US" sz="1700" u="none" cap="none" strike="noStrike">
                <a:solidFill>
                  <a:srgbClr val="F9EEE7"/>
                </a:solidFill>
                <a:latin typeface="Quattrocento"/>
                <a:ea typeface="Quattrocento"/>
                <a:cs typeface="Quattrocento"/>
                <a:sym typeface="Quattrocento"/>
              </a:rPr>
              <a:t>Rebalance the class distribution before training using methods like Random Over-Sampling (ROS), Random Under-Sampling (RUS), and synthetic sample generation like SMOTE.</a:t>
            </a:r>
            <a:endParaRPr b="0" i="0" sz="1700" u="none" cap="none" strike="noStrike"/>
          </a:p>
        </p:txBody>
      </p:sp>
      <p:sp>
        <p:nvSpPr>
          <p:cNvPr id="114" name="Google Shape;114;p17"/>
          <p:cNvSpPr/>
          <p:nvPr/>
        </p:nvSpPr>
        <p:spPr>
          <a:xfrm>
            <a:off x="4680228" y="2046803"/>
            <a:ext cx="3705939" cy="2960132"/>
          </a:xfrm>
          <a:prstGeom prst="roundRect">
            <a:avLst>
              <a:gd fmla="val 1097" name="adj"/>
            </a:avLst>
          </a:prstGeom>
          <a:solidFill>
            <a:srgbClr val="31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4896683" y="2263259"/>
            <a:ext cx="3273028" cy="63698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000"/>
              <a:buFont typeface="Quattrocento"/>
              <a:buNone/>
            </a:pPr>
            <a:r>
              <a:rPr b="0" i="0" lang="en-US" sz="2000" u="none" cap="none" strike="noStrike">
                <a:solidFill>
                  <a:srgbClr val="F9EEE7"/>
                </a:solidFill>
                <a:latin typeface="Quattrocento"/>
                <a:ea typeface="Quattrocento"/>
                <a:cs typeface="Quattrocento"/>
                <a:sym typeface="Quattrocento"/>
              </a:rPr>
              <a:t>Algorithm-Level Approaches</a:t>
            </a:r>
            <a:endParaRPr b="0" i="0" sz="2000" u="none" cap="none" strike="noStrike"/>
          </a:p>
        </p:txBody>
      </p:sp>
      <p:sp>
        <p:nvSpPr>
          <p:cNvPr id="116" name="Google Shape;116;p17"/>
          <p:cNvSpPr/>
          <p:nvPr/>
        </p:nvSpPr>
        <p:spPr>
          <a:xfrm>
            <a:off x="4896683" y="3030141"/>
            <a:ext cx="3273028" cy="1732359"/>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9EEE7"/>
              </a:buClr>
              <a:buSzPts val="1700"/>
              <a:buFont typeface="Quattrocento"/>
              <a:buNone/>
            </a:pPr>
            <a:r>
              <a:rPr b="0" i="0" lang="en-US" sz="1700" u="none" cap="none" strike="noStrike">
                <a:solidFill>
                  <a:srgbClr val="F9EEE7"/>
                </a:solidFill>
                <a:latin typeface="Quattrocento"/>
                <a:ea typeface="Quattrocento"/>
                <a:cs typeface="Quattrocento"/>
                <a:sym typeface="Quattrocento"/>
              </a:rPr>
              <a:t>Modify the learning process, such as cost-sensitive learning via class weighting in the loss function, penalizing errors on the minority class more heavily.</a:t>
            </a:r>
            <a:endParaRPr b="0" i="0" sz="1700" u="none" cap="none" strike="noStrike"/>
          </a:p>
        </p:txBody>
      </p:sp>
      <p:sp>
        <p:nvSpPr>
          <p:cNvPr id="117" name="Google Shape;117;p17"/>
          <p:cNvSpPr/>
          <p:nvPr/>
        </p:nvSpPr>
        <p:spPr>
          <a:xfrm>
            <a:off x="757833" y="5223391"/>
            <a:ext cx="7628334" cy="1920716"/>
          </a:xfrm>
          <a:prstGeom prst="roundRect">
            <a:avLst>
              <a:gd fmla="val 1691" name="adj"/>
            </a:avLst>
          </a:prstGeom>
          <a:solidFill>
            <a:srgbClr val="31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974288" y="5439847"/>
            <a:ext cx="2547342" cy="31849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000"/>
              <a:buFont typeface="Quattrocento"/>
              <a:buNone/>
            </a:pPr>
            <a:r>
              <a:rPr b="0" i="0" lang="en-US" sz="2000" u="none" cap="none" strike="noStrike">
                <a:solidFill>
                  <a:srgbClr val="F9EEE7"/>
                </a:solidFill>
                <a:latin typeface="Quattrocento"/>
                <a:ea typeface="Quattrocento"/>
                <a:cs typeface="Quattrocento"/>
                <a:sym typeface="Quattrocento"/>
              </a:rPr>
              <a:t>Ensemble Methods</a:t>
            </a:r>
            <a:endParaRPr b="0" i="0" sz="2000" u="none" cap="none" strike="noStrike"/>
          </a:p>
        </p:txBody>
      </p:sp>
      <p:sp>
        <p:nvSpPr>
          <p:cNvPr id="119" name="Google Shape;119;p17"/>
          <p:cNvSpPr/>
          <p:nvPr/>
        </p:nvSpPr>
        <p:spPr>
          <a:xfrm>
            <a:off x="974288" y="5888236"/>
            <a:ext cx="7195423" cy="1039416"/>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9EEE7"/>
              </a:buClr>
              <a:buSzPts val="1700"/>
              <a:buFont typeface="Quattrocento"/>
              <a:buNone/>
            </a:pPr>
            <a:r>
              <a:rPr b="0" i="0" lang="en-US" sz="1700" u="none" cap="none" strike="noStrike">
                <a:solidFill>
                  <a:srgbClr val="F9EEE7"/>
                </a:solidFill>
                <a:latin typeface="Quattrocento"/>
                <a:ea typeface="Quattrocento"/>
                <a:cs typeface="Quattrocento"/>
                <a:sym typeface="Quattrocento"/>
              </a:rPr>
              <a:t>Combine multiple models to improve robustness on imbalanced data. Specialized loss functions like Focal Loss focus training on hard-to-classify examples.</a:t>
            </a:r>
            <a:endParaRPr b="0" i="0" sz="17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preencoded.png" id="125" name="Google Shape;125;p1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6" name="Google Shape;126;p18"/>
          <p:cNvSpPr/>
          <p:nvPr/>
        </p:nvSpPr>
        <p:spPr>
          <a:xfrm>
            <a:off x="754618" y="594598"/>
            <a:ext cx="7634764" cy="1268254"/>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FD9BE"/>
              </a:buClr>
              <a:buSzPts val="3950"/>
              <a:buFont typeface="Quattrocento"/>
              <a:buNone/>
            </a:pPr>
            <a:r>
              <a:rPr b="0" i="0" lang="en-US" sz="3950" u="none" cap="none" strike="noStrike">
                <a:solidFill>
                  <a:srgbClr val="FFD9BE"/>
                </a:solidFill>
                <a:latin typeface="Quattrocento"/>
                <a:ea typeface="Quattrocento"/>
                <a:cs typeface="Quattrocento"/>
                <a:sym typeface="Quattrocento"/>
              </a:rPr>
              <a:t>Methodology: Data Preprocessing</a:t>
            </a:r>
            <a:endParaRPr b="0" i="0" sz="3950" u="none" cap="none" strike="noStrike"/>
          </a:p>
        </p:txBody>
      </p:sp>
      <p:pic>
        <p:nvPicPr>
          <p:cNvPr descr="preencoded.png" id="127" name="Google Shape;127;p18"/>
          <p:cNvPicPr preferRelativeResize="0"/>
          <p:nvPr/>
        </p:nvPicPr>
        <p:blipFill rotWithShape="1">
          <a:blip r:embed="rId4">
            <a:alphaModFix/>
          </a:blip>
          <a:srcRect b="0" l="0" r="0" t="0"/>
          <a:stretch/>
        </p:blipFill>
        <p:spPr>
          <a:xfrm>
            <a:off x="754618" y="2186226"/>
            <a:ext cx="1078111" cy="1293733"/>
          </a:xfrm>
          <a:prstGeom prst="rect">
            <a:avLst/>
          </a:prstGeom>
          <a:noFill/>
          <a:ln>
            <a:noFill/>
          </a:ln>
        </p:spPr>
      </p:pic>
      <p:sp>
        <p:nvSpPr>
          <p:cNvPr id="128" name="Google Shape;128;p18"/>
          <p:cNvSpPr/>
          <p:nvPr/>
        </p:nvSpPr>
        <p:spPr>
          <a:xfrm>
            <a:off x="2156103" y="2401848"/>
            <a:ext cx="2589371" cy="3170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9EEE7"/>
              </a:buClr>
              <a:buSzPts val="1950"/>
              <a:buFont typeface="Quattrocento"/>
              <a:buNone/>
            </a:pPr>
            <a:r>
              <a:rPr b="0" i="0" lang="en-US" sz="1950" u="none" cap="none" strike="noStrike">
                <a:solidFill>
                  <a:srgbClr val="F9EEE7"/>
                </a:solidFill>
                <a:latin typeface="Quattrocento"/>
                <a:ea typeface="Quattrocento"/>
                <a:cs typeface="Quattrocento"/>
                <a:sym typeface="Quattrocento"/>
              </a:rPr>
              <a:t>Lowercase Conversion</a:t>
            </a:r>
            <a:endParaRPr b="0" i="0" sz="1950" u="none" cap="none" strike="noStrike"/>
          </a:p>
        </p:txBody>
      </p:sp>
      <p:sp>
        <p:nvSpPr>
          <p:cNvPr id="129" name="Google Shape;129;p18"/>
          <p:cNvSpPr/>
          <p:nvPr/>
        </p:nvSpPr>
        <p:spPr>
          <a:xfrm>
            <a:off x="2156103" y="2848213"/>
            <a:ext cx="6233279" cy="3449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1650"/>
              <a:buFont typeface="Quattrocento"/>
              <a:buNone/>
            </a:pPr>
            <a:r>
              <a:rPr b="0" i="0" lang="en-US" sz="1650" u="none" cap="none" strike="noStrike">
                <a:solidFill>
                  <a:srgbClr val="F9EEE7"/>
                </a:solidFill>
                <a:latin typeface="Quattrocento"/>
                <a:ea typeface="Quattrocento"/>
                <a:cs typeface="Quattrocento"/>
                <a:sym typeface="Quattrocento"/>
              </a:rPr>
              <a:t>Convert all message texts to lowercase.</a:t>
            </a:r>
            <a:endParaRPr b="0" i="0" sz="1650" u="none" cap="none" strike="noStrike"/>
          </a:p>
        </p:txBody>
      </p:sp>
      <p:pic>
        <p:nvPicPr>
          <p:cNvPr descr="preencoded.png" id="130" name="Google Shape;130;p18"/>
          <p:cNvPicPr preferRelativeResize="0"/>
          <p:nvPr/>
        </p:nvPicPr>
        <p:blipFill rotWithShape="1">
          <a:blip r:embed="rId5">
            <a:alphaModFix/>
          </a:blip>
          <a:srcRect b="0" l="0" r="0" t="0"/>
          <a:stretch/>
        </p:blipFill>
        <p:spPr>
          <a:xfrm>
            <a:off x="754618" y="3479959"/>
            <a:ext cx="1078111" cy="1293733"/>
          </a:xfrm>
          <a:prstGeom prst="rect">
            <a:avLst/>
          </a:prstGeom>
          <a:noFill/>
          <a:ln>
            <a:noFill/>
          </a:ln>
        </p:spPr>
      </p:pic>
      <p:sp>
        <p:nvSpPr>
          <p:cNvPr id="131" name="Google Shape;131;p18"/>
          <p:cNvSpPr/>
          <p:nvPr/>
        </p:nvSpPr>
        <p:spPr>
          <a:xfrm>
            <a:off x="2156103" y="3695581"/>
            <a:ext cx="2536627" cy="3170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9EEE7"/>
              </a:buClr>
              <a:buSzPts val="1950"/>
              <a:buFont typeface="Quattrocento"/>
              <a:buNone/>
            </a:pPr>
            <a:r>
              <a:rPr b="0" i="0" lang="en-US" sz="1950" u="none" cap="none" strike="noStrike">
                <a:solidFill>
                  <a:srgbClr val="F9EEE7"/>
                </a:solidFill>
                <a:latin typeface="Quattrocento"/>
                <a:ea typeface="Quattrocento"/>
                <a:cs typeface="Quattrocento"/>
                <a:sym typeface="Quattrocento"/>
              </a:rPr>
              <a:t>URL Removal</a:t>
            </a:r>
            <a:endParaRPr b="0" i="0" sz="1950" u="none" cap="none" strike="noStrike"/>
          </a:p>
        </p:txBody>
      </p:sp>
      <p:sp>
        <p:nvSpPr>
          <p:cNvPr id="132" name="Google Shape;132;p18"/>
          <p:cNvSpPr/>
          <p:nvPr/>
        </p:nvSpPr>
        <p:spPr>
          <a:xfrm>
            <a:off x="2156103" y="4141946"/>
            <a:ext cx="6233279" cy="3449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1650"/>
              <a:buFont typeface="Quattrocento"/>
              <a:buNone/>
            </a:pPr>
            <a:r>
              <a:rPr b="0" i="0" lang="en-US" sz="1650" u="none" cap="none" strike="noStrike">
                <a:solidFill>
                  <a:srgbClr val="F9EEE7"/>
                </a:solidFill>
                <a:latin typeface="Quattrocento"/>
                <a:ea typeface="Quattrocento"/>
                <a:cs typeface="Quattrocento"/>
                <a:sym typeface="Quattrocento"/>
              </a:rPr>
              <a:t>Remove URLs using regular expressions.</a:t>
            </a:r>
            <a:endParaRPr b="0" i="0" sz="1650" u="none" cap="none" strike="noStrike"/>
          </a:p>
        </p:txBody>
      </p:sp>
      <p:pic>
        <p:nvPicPr>
          <p:cNvPr descr="preencoded.png" id="133" name="Google Shape;133;p18"/>
          <p:cNvPicPr preferRelativeResize="0"/>
          <p:nvPr/>
        </p:nvPicPr>
        <p:blipFill rotWithShape="1">
          <a:blip r:embed="rId6">
            <a:alphaModFix/>
          </a:blip>
          <a:srcRect b="0" l="0" r="0" t="0"/>
          <a:stretch/>
        </p:blipFill>
        <p:spPr>
          <a:xfrm>
            <a:off x="754618" y="4773692"/>
            <a:ext cx="1078111" cy="1293733"/>
          </a:xfrm>
          <a:prstGeom prst="rect">
            <a:avLst/>
          </a:prstGeom>
          <a:noFill/>
          <a:ln>
            <a:noFill/>
          </a:ln>
        </p:spPr>
      </p:pic>
      <p:sp>
        <p:nvSpPr>
          <p:cNvPr id="134" name="Google Shape;134;p18"/>
          <p:cNvSpPr/>
          <p:nvPr/>
        </p:nvSpPr>
        <p:spPr>
          <a:xfrm>
            <a:off x="2156103" y="4989314"/>
            <a:ext cx="2536627" cy="3170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9EEE7"/>
              </a:buClr>
              <a:buSzPts val="1950"/>
              <a:buFont typeface="Quattrocento"/>
              <a:buNone/>
            </a:pPr>
            <a:r>
              <a:rPr b="0" i="0" lang="en-US" sz="1950" u="none" cap="none" strike="noStrike">
                <a:solidFill>
                  <a:srgbClr val="F9EEE7"/>
                </a:solidFill>
                <a:latin typeface="Quattrocento"/>
                <a:ea typeface="Quattrocento"/>
                <a:cs typeface="Quattrocento"/>
                <a:sym typeface="Quattrocento"/>
              </a:rPr>
              <a:t>HTML Tag Removal</a:t>
            </a:r>
            <a:endParaRPr b="0" i="0" sz="1950" u="none" cap="none" strike="noStrike"/>
          </a:p>
        </p:txBody>
      </p:sp>
      <p:sp>
        <p:nvSpPr>
          <p:cNvPr id="135" name="Google Shape;135;p18"/>
          <p:cNvSpPr/>
          <p:nvPr/>
        </p:nvSpPr>
        <p:spPr>
          <a:xfrm>
            <a:off x="2156103" y="5435679"/>
            <a:ext cx="6233279" cy="34492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1650"/>
              <a:buFont typeface="Quattrocento"/>
              <a:buNone/>
            </a:pPr>
            <a:r>
              <a:rPr b="0" i="0" lang="en-US" sz="1650" u="none" cap="none" strike="noStrike">
                <a:solidFill>
                  <a:srgbClr val="F9EEE7"/>
                </a:solidFill>
                <a:latin typeface="Quattrocento"/>
                <a:ea typeface="Quattrocento"/>
                <a:cs typeface="Quattrocento"/>
                <a:sym typeface="Quattrocento"/>
              </a:rPr>
              <a:t>Remove potential HTML tags.</a:t>
            </a:r>
            <a:endParaRPr b="0" i="0" sz="1650" u="none" cap="none" strike="noStrike"/>
          </a:p>
        </p:txBody>
      </p:sp>
      <p:pic>
        <p:nvPicPr>
          <p:cNvPr descr="preencoded.png" id="136" name="Google Shape;136;p18"/>
          <p:cNvPicPr preferRelativeResize="0"/>
          <p:nvPr/>
        </p:nvPicPr>
        <p:blipFill rotWithShape="1">
          <a:blip r:embed="rId7">
            <a:alphaModFix/>
          </a:blip>
          <a:srcRect b="0" l="0" r="0" t="0"/>
          <a:stretch/>
        </p:blipFill>
        <p:spPr>
          <a:xfrm>
            <a:off x="754618" y="6067425"/>
            <a:ext cx="1078111" cy="1567458"/>
          </a:xfrm>
          <a:prstGeom prst="rect">
            <a:avLst/>
          </a:prstGeom>
          <a:noFill/>
          <a:ln>
            <a:noFill/>
          </a:ln>
        </p:spPr>
      </p:pic>
      <p:sp>
        <p:nvSpPr>
          <p:cNvPr id="137" name="Google Shape;137;p18"/>
          <p:cNvSpPr/>
          <p:nvPr/>
        </p:nvSpPr>
        <p:spPr>
          <a:xfrm>
            <a:off x="2156103" y="6283047"/>
            <a:ext cx="3302437" cy="3170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9EEE7"/>
              </a:buClr>
              <a:buSzPts val="1950"/>
              <a:buFont typeface="Quattrocento"/>
              <a:buNone/>
            </a:pPr>
            <a:r>
              <a:rPr b="0" i="0" lang="en-US" sz="1950" u="none" cap="none" strike="noStrike">
                <a:solidFill>
                  <a:srgbClr val="F9EEE7"/>
                </a:solidFill>
                <a:latin typeface="Quattrocento"/>
                <a:ea typeface="Quattrocento"/>
                <a:cs typeface="Quattrocento"/>
                <a:sym typeface="Quattrocento"/>
              </a:rPr>
              <a:t>Non-Alphanumeric Removal</a:t>
            </a:r>
            <a:endParaRPr b="0" i="0" sz="1950" u="none" cap="none" strike="noStrike"/>
          </a:p>
        </p:txBody>
      </p:sp>
      <p:sp>
        <p:nvSpPr>
          <p:cNvPr id="138" name="Google Shape;138;p18"/>
          <p:cNvSpPr/>
          <p:nvPr/>
        </p:nvSpPr>
        <p:spPr>
          <a:xfrm>
            <a:off x="2156103" y="6729412"/>
            <a:ext cx="6233279" cy="689848"/>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1650"/>
              <a:buFont typeface="Quattrocento"/>
              <a:buNone/>
            </a:pPr>
            <a:r>
              <a:rPr b="0" i="0" lang="en-US" sz="1650" u="none" cap="none" strike="noStrike">
                <a:solidFill>
                  <a:srgbClr val="F9EEE7"/>
                </a:solidFill>
                <a:latin typeface="Quattrocento"/>
                <a:ea typeface="Quattrocento"/>
                <a:cs typeface="Quattrocento"/>
                <a:sym typeface="Quattrocento"/>
              </a:rPr>
              <a:t>Remove non-alphanumeric characters, preserving whitespace for TF-IDF models.</a:t>
            </a:r>
            <a:endParaRPr b="0" i="0" sz="16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p:nvPr/>
        </p:nvSpPr>
        <p:spPr>
          <a:xfrm>
            <a:off x="837724" y="2485787"/>
            <a:ext cx="9883616"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b="0" i="0" lang="en-US" sz="4400" u="none" cap="none" strike="noStrike">
                <a:solidFill>
                  <a:srgbClr val="FFD9BE"/>
                </a:solidFill>
                <a:latin typeface="Quattrocento"/>
                <a:ea typeface="Quattrocento"/>
                <a:cs typeface="Quattrocento"/>
                <a:sym typeface="Quattrocento"/>
              </a:rPr>
              <a:t>Baseline Models: TF-IDF + SMOTE + ML</a:t>
            </a:r>
            <a:endParaRPr b="0" i="0" sz="4400" u="none" cap="none" strike="noStrike"/>
          </a:p>
        </p:txBody>
      </p:sp>
      <p:sp>
        <p:nvSpPr>
          <p:cNvPr id="145" name="Google Shape;145;p19"/>
          <p:cNvSpPr/>
          <p:nvPr/>
        </p:nvSpPr>
        <p:spPr>
          <a:xfrm>
            <a:off x="837724" y="378809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200"/>
              <a:buFont typeface="Quattrocento"/>
              <a:buNone/>
            </a:pPr>
            <a:r>
              <a:rPr b="0" i="0" lang="en-US" sz="2200" u="none" cap="none" strike="noStrike">
                <a:solidFill>
                  <a:srgbClr val="FFD9BE"/>
                </a:solidFill>
                <a:latin typeface="Quattrocento"/>
                <a:ea typeface="Quattrocento"/>
                <a:cs typeface="Quattrocento"/>
                <a:sym typeface="Quattrocento"/>
              </a:rPr>
              <a:t>TF-IDF Features</a:t>
            </a:r>
            <a:endParaRPr b="0" i="0" sz="2200" u="none" cap="none" strike="noStrike"/>
          </a:p>
        </p:txBody>
      </p:sp>
      <p:sp>
        <p:nvSpPr>
          <p:cNvPr id="146" name="Google Shape;146;p19"/>
          <p:cNvSpPr/>
          <p:nvPr/>
        </p:nvSpPr>
        <p:spPr>
          <a:xfrm>
            <a:off x="837724"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Extracted from preprocessed text using 'max_features = 5000' and 'ngram_range = (1, 2)'.</a:t>
            </a:r>
            <a:endParaRPr b="0" i="0" sz="1850" u="none" cap="none" strike="noStrike"/>
          </a:p>
        </p:txBody>
      </p:sp>
      <p:sp>
        <p:nvSpPr>
          <p:cNvPr id="147" name="Google Shape;147;p19"/>
          <p:cNvSpPr/>
          <p:nvPr/>
        </p:nvSpPr>
        <p:spPr>
          <a:xfrm>
            <a:off x="5357813" y="378809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200"/>
              <a:buFont typeface="Quattrocento"/>
              <a:buNone/>
            </a:pPr>
            <a:r>
              <a:rPr b="0" i="0" lang="en-US" sz="2200" u="none" cap="none" strike="noStrike">
                <a:solidFill>
                  <a:srgbClr val="FFD9BE"/>
                </a:solidFill>
                <a:latin typeface="Quattrocento"/>
                <a:ea typeface="Quattrocento"/>
                <a:cs typeface="Quattrocento"/>
                <a:sym typeface="Quattrocento"/>
              </a:rPr>
              <a:t>SMOTE Application</a:t>
            </a:r>
            <a:endParaRPr b="0" i="0" sz="2200" u="none" cap="none" strike="noStrike"/>
          </a:p>
        </p:txBody>
      </p:sp>
      <p:sp>
        <p:nvSpPr>
          <p:cNvPr id="148" name="Google Shape;148;p19"/>
          <p:cNvSpPr/>
          <p:nvPr/>
        </p:nvSpPr>
        <p:spPr>
          <a:xfrm>
            <a:off x="5357813"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Applied to the TF-IDF training features to create a balanced training set.</a:t>
            </a:r>
            <a:endParaRPr b="0" i="0" sz="1850" u="none" cap="none" strike="noStrike"/>
          </a:p>
        </p:txBody>
      </p:sp>
      <p:sp>
        <p:nvSpPr>
          <p:cNvPr id="149" name="Google Shape;149;p19"/>
          <p:cNvSpPr/>
          <p:nvPr/>
        </p:nvSpPr>
        <p:spPr>
          <a:xfrm>
            <a:off x="9877901" y="378809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200"/>
              <a:buFont typeface="Quattrocento"/>
              <a:buNone/>
            </a:pPr>
            <a:r>
              <a:rPr b="0" i="0" lang="en-US" sz="2200" u="none" cap="none" strike="noStrike">
                <a:solidFill>
                  <a:srgbClr val="FFD9BE"/>
                </a:solidFill>
                <a:latin typeface="Quattrocento"/>
                <a:ea typeface="Quattrocento"/>
                <a:cs typeface="Quattrocento"/>
                <a:sym typeface="Quattrocento"/>
              </a:rPr>
              <a:t>ML Classifiers</a:t>
            </a:r>
            <a:endParaRPr b="0" i="0" sz="2200" u="none" cap="none" strike="noStrike"/>
          </a:p>
        </p:txBody>
      </p:sp>
      <p:sp>
        <p:nvSpPr>
          <p:cNvPr id="150" name="Google Shape;150;p19"/>
          <p:cNvSpPr/>
          <p:nvPr/>
        </p:nvSpPr>
        <p:spPr>
          <a:xfrm>
            <a:off x="9877901"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Logistic Regression, Random Forest ('n_estimators = 100'), and Multinomial Naive Bayes were used.</a:t>
            </a:r>
            <a:endParaRPr b="0" i="0" sz="1850" u="none" cap="none" strike="noStrike"/>
          </a:p>
        </p:txBody>
      </p:sp>
      <p:sp>
        <p:nvSpPr>
          <p:cNvPr id="151" name="Google Shape;151;p19"/>
          <p:cNvSpPr txBox="1"/>
          <p:nvPr/>
        </p:nvSpPr>
        <p:spPr>
          <a:xfrm>
            <a:off x="12039600" y="76200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highlight>
                  <a:schemeClr val="lt1"/>
                </a:highlight>
              </a:rPr>
              <a:t>GROUP-56 NLP</a:t>
            </a:r>
            <a:endParaRPr sz="2900">
              <a:solidFill>
                <a:schemeClr val="dk1"/>
              </a:solidFill>
              <a:highlight>
                <a:schemeClr val="lt1"/>
              </a:highlight>
            </a:endParaRPr>
          </a:p>
        </p:txBody>
      </p:sp>
      <p:sp>
        <p:nvSpPr>
          <p:cNvPr id="152" name="Google Shape;152;p19"/>
          <p:cNvSpPr/>
          <p:nvPr/>
        </p:nvSpPr>
        <p:spPr>
          <a:xfrm>
            <a:off x="0" y="7654050"/>
            <a:ext cx="14630400" cy="5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preencoded.png" id="158" name="Google Shape;158;p20"/>
          <p:cNvPicPr preferRelativeResize="0"/>
          <p:nvPr/>
        </p:nvPicPr>
        <p:blipFill rotWithShape="1">
          <a:blip r:embed="rId3">
            <a:alphaModFix/>
          </a:blip>
          <a:srcRect b="0" l="0" r="0" t="0"/>
          <a:stretch/>
        </p:blipFill>
        <p:spPr>
          <a:xfrm>
            <a:off x="0" y="-122450"/>
            <a:ext cx="5486400" cy="8229600"/>
          </a:xfrm>
          <a:prstGeom prst="rect">
            <a:avLst/>
          </a:prstGeom>
          <a:noFill/>
          <a:ln>
            <a:noFill/>
          </a:ln>
        </p:spPr>
      </p:pic>
      <p:sp>
        <p:nvSpPr>
          <p:cNvPr id="159" name="Google Shape;159;p20"/>
          <p:cNvSpPr/>
          <p:nvPr/>
        </p:nvSpPr>
        <p:spPr>
          <a:xfrm>
            <a:off x="6324124" y="1448991"/>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b="0" i="0" lang="en-US" sz="4400" u="none" cap="none" strike="noStrike">
                <a:solidFill>
                  <a:srgbClr val="FFD9BE"/>
                </a:solidFill>
                <a:latin typeface="Quattrocento"/>
                <a:ea typeface="Quattrocento"/>
                <a:cs typeface="Quattrocento"/>
                <a:sym typeface="Quattrocento"/>
              </a:rPr>
              <a:t>Baseline Models: RoBERTa + DistilBERT Ensemble</a:t>
            </a:r>
            <a:endParaRPr b="0" i="0" sz="4400" u="none" cap="none" strike="noStrike"/>
          </a:p>
        </p:txBody>
      </p:sp>
      <p:pic>
        <p:nvPicPr>
          <p:cNvPr descr="preencoded.png" id="160" name="Google Shape;160;p20"/>
          <p:cNvPicPr preferRelativeResize="0"/>
          <p:nvPr/>
        </p:nvPicPr>
        <p:blipFill rotWithShape="1">
          <a:blip r:embed="rId4">
            <a:alphaModFix/>
          </a:blip>
          <a:srcRect b="0" l="0" r="0" t="0"/>
          <a:stretch/>
        </p:blipFill>
        <p:spPr>
          <a:xfrm>
            <a:off x="6324124" y="3215997"/>
            <a:ext cx="562451" cy="562451"/>
          </a:xfrm>
          <a:prstGeom prst="rect">
            <a:avLst/>
          </a:prstGeom>
          <a:noFill/>
          <a:ln>
            <a:noFill/>
          </a:ln>
        </p:spPr>
      </p:pic>
      <p:sp>
        <p:nvSpPr>
          <p:cNvPr id="161" name="Google Shape;161;p20"/>
          <p:cNvSpPr/>
          <p:nvPr/>
        </p:nvSpPr>
        <p:spPr>
          <a:xfrm>
            <a:off x="6324124" y="4017764"/>
            <a:ext cx="2250162"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b="0" i="0" lang="en-US" sz="2200" u="none" cap="none" strike="noStrike">
                <a:solidFill>
                  <a:srgbClr val="F9EEE7"/>
                </a:solidFill>
                <a:latin typeface="Quattrocento"/>
                <a:ea typeface="Quattrocento"/>
                <a:cs typeface="Quattrocento"/>
                <a:sym typeface="Quattrocento"/>
              </a:rPr>
              <a:t>Upsampling</a:t>
            </a:r>
            <a:endParaRPr b="0" i="0" sz="2200" u="none" cap="none" strike="noStrike"/>
          </a:p>
        </p:txBody>
      </p:sp>
      <p:sp>
        <p:nvSpPr>
          <p:cNvPr id="162" name="Google Shape;162;p20"/>
          <p:cNvSpPr/>
          <p:nvPr/>
        </p:nvSpPr>
        <p:spPr>
          <a:xfrm>
            <a:off x="6324124" y="4513302"/>
            <a:ext cx="2250162"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Upsampled the minority class in the training data.</a:t>
            </a:r>
            <a:endParaRPr b="0" i="0" sz="1850" u="none" cap="none" strike="noStrike"/>
          </a:p>
        </p:txBody>
      </p:sp>
      <p:pic>
        <p:nvPicPr>
          <p:cNvPr descr="preencoded.png" id="163" name="Google Shape;163;p20"/>
          <p:cNvPicPr preferRelativeResize="0"/>
          <p:nvPr/>
        </p:nvPicPr>
        <p:blipFill rotWithShape="1">
          <a:blip r:embed="rId5">
            <a:alphaModFix/>
          </a:blip>
          <a:srcRect b="0" l="0" r="0" t="0"/>
          <a:stretch/>
        </p:blipFill>
        <p:spPr>
          <a:xfrm>
            <a:off x="8933259" y="3215997"/>
            <a:ext cx="562451" cy="562451"/>
          </a:xfrm>
          <a:prstGeom prst="rect">
            <a:avLst/>
          </a:prstGeom>
          <a:noFill/>
          <a:ln>
            <a:noFill/>
          </a:ln>
        </p:spPr>
      </p:pic>
      <p:sp>
        <p:nvSpPr>
          <p:cNvPr id="164" name="Google Shape;164;p20"/>
          <p:cNvSpPr/>
          <p:nvPr/>
        </p:nvSpPr>
        <p:spPr>
          <a:xfrm>
            <a:off x="8933259" y="4017764"/>
            <a:ext cx="2250162"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b="0" i="0" lang="en-US" sz="2200" u="none" cap="none" strike="noStrike">
                <a:solidFill>
                  <a:srgbClr val="F9EEE7"/>
                </a:solidFill>
                <a:latin typeface="Quattrocento"/>
                <a:ea typeface="Quattrocento"/>
                <a:cs typeface="Quattrocento"/>
                <a:sym typeface="Quattrocento"/>
              </a:rPr>
              <a:t>Fine-Tuning</a:t>
            </a:r>
            <a:endParaRPr b="0" i="0" sz="2200" u="none" cap="none" strike="noStrike"/>
          </a:p>
        </p:txBody>
      </p:sp>
      <p:sp>
        <p:nvSpPr>
          <p:cNvPr id="165" name="Google Shape;165;p20"/>
          <p:cNvSpPr/>
          <p:nvPr/>
        </p:nvSpPr>
        <p:spPr>
          <a:xfrm>
            <a:off x="8933259" y="4513302"/>
            <a:ext cx="2250162"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Independently fine-tuned RoBERTa-base and DistilBERT-base models using class weights.</a:t>
            </a:r>
            <a:endParaRPr b="0" i="0" sz="1850" u="none" cap="none" strike="noStrike"/>
          </a:p>
        </p:txBody>
      </p:sp>
      <p:pic>
        <p:nvPicPr>
          <p:cNvPr descr="preencoded.png" id="166" name="Google Shape;166;p20"/>
          <p:cNvPicPr preferRelativeResize="0"/>
          <p:nvPr/>
        </p:nvPicPr>
        <p:blipFill rotWithShape="1">
          <a:blip r:embed="rId6">
            <a:alphaModFix/>
          </a:blip>
          <a:srcRect b="0" l="0" r="0" t="0"/>
          <a:stretch/>
        </p:blipFill>
        <p:spPr>
          <a:xfrm>
            <a:off x="11542395" y="3215997"/>
            <a:ext cx="562570" cy="562570"/>
          </a:xfrm>
          <a:prstGeom prst="rect">
            <a:avLst/>
          </a:prstGeom>
          <a:noFill/>
          <a:ln>
            <a:noFill/>
          </a:ln>
        </p:spPr>
      </p:pic>
      <p:sp>
        <p:nvSpPr>
          <p:cNvPr id="167" name="Google Shape;167;p20"/>
          <p:cNvSpPr/>
          <p:nvPr/>
        </p:nvSpPr>
        <p:spPr>
          <a:xfrm>
            <a:off x="11542395" y="4017883"/>
            <a:ext cx="2250281"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b="0" i="0" lang="en-US" sz="2200" u="none" cap="none" strike="noStrike">
                <a:solidFill>
                  <a:srgbClr val="F9EEE7"/>
                </a:solidFill>
                <a:latin typeface="Quattrocento"/>
                <a:ea typeface="Quattrocento"/>
                <a:cs typeface="Quattrocento"/>
                <a:sym typeface="Quattrocento"/>
              </a:rPr>
              <a:t>Ensemble Prediction</a:t>
            </a:r>
            <a:endParaRPr b="0" i="0" sz="2200" u="none" cap="none" strike="noStrike"/>
          </a:p>
        </p:txBody>
      </p:sp>
      <p:sp>
        <p:nvSpPr>
          <p:cNvPr id="168" name="Google Shape;168;p20"/>
          <p:cNvSpPr/>
          <p:nvPr/>
        </p:nvSpPr>
        <p:spPr>
          <a:xfrm>
            <a:off x="11542395" y="4865370"/>
            <a:ext cx="2250281"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Made by averaging probabilities. A custom probability threshold was tuned on the validation set.</a:t>
            </a:r>
            <a:endParaRPr b="0" i="0" sz="1850" u="none" cap="none" strike="noStrike"/>
          </a:p>
        </p:txBody>
      </p:sp>
      <p:sp>
        <p:nvSpPr>
          <p:cNvPr id="169" name="Google Shape;169;p20"/>
          <p:cNvSpPr txBox="1"/>
          <p:nvPr/>
        </p:nvSpPr>
        <p:spPr>
          <a:xfrm>
            <a:off x="12039600" y="769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highlight>
                  <a:schemeClr val="lt1"/>
                </a:highlight>
              </a:rPr>
              <a:t>GROUP-56 NLP</a:t>
            </a:r>
            <a:endParaRPr sz="2900">
              <a:solidFill>
                <a:schemeClr val="dk1"/>
              </a:solidFill>
              <a:highlight>
                <a:schemeClr val="lt1"/>
              </a:highlight>
            </a:endParaRPr>
          </a:p>
        </p:txBody>
      </p:sp>
      <p:sp>
        <p:nvSpPr>
          <p:cNvPr id="170" name="Google Shape;170;p20"/>
          <p:cNvSpPr/>
          <p:nvPr/>
        </p:nvSpPr>
        <p:spPr>
          <a:xfrm>
            <a:off x="0" y="7654050"/>
            <a:ext cx="14630400" cy="5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p:nvPr/>
        </p:nvSpPr>
        <p:spPr>
          <a:xfrm>
            <a:off x="837724" y="1256348"/>
            <a:ext cx="11162586"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4400"/>
              <a:buFont typeface="Quattrocento"/>
              <a:buNone/>
            </a:pPr>
            <a:r>
              <a:rPr b="0" i="0" lang="en-US" sz="4400" u="none" cap="none" strike="noStrike">
                <a:solidFill>
                  <a:srgbClr val="FFD9BE"/>
                </a:solidFill>
                <a:latin typeface="Quattrocento"/>
                <a:ea typeface="Quattrocento"/>
                <a:cs typeface="Quattrocento"/>
                <a:sym typeface="Quattrocento"/>
              </a:rPr>
              <a:t>Baseline Models: RoBERTa + Class Weighting</a:t>
            </a:r>
            <a:endParaRPr b="0" i="0" sz="4400" u="none" cap="none" strike="noStrike"/>
          </a:p>
        </p:txBody>
      </p:sp>
      <p:sp>
        <p:nvSpPr>
          <p:cNvPr id="177" name="Google Shape;177;p21"/>
          <p:cNvSpPr/>
          <p:nvPr/>
        </p:nvSpPr>
        <p:spPr>
          <a:xfrm>
            <a:off x="1753195" y="4075390"/>
            <a:ext cx="2816185" cy="351949"/>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F9EEE7"/>
              </a:buClr>
              <a:buSzPts val="2200"/>
              <a:buFont typeface="Quattrocento"/>
              <a:buNone/>
            </a:pPr>
            <a:r>
              <a:rPr b="0" i="0" lang="en-US" sz="2200" u="none" cap="none" strike="noStrike">
                <a:solidFill>
                  <a:srgbClr val="F9EEE7"/>
                </a:solidFill>
                <a:latin typeface="Quattrocento"/>
                <a:ea typeface="Quattrocento"/>
                <a:cs typeface="Quattrocento"/>
                <a:sym typeface="Quattrocento"/>
              </a:rPr>
              <a:t>Target Dataset</a:t>
            </a:r>
            <a:endParaRPr b="0" i="0" sz="2200" u="none" cap="none" strike="noStrike"/>
          </a:p>
        </p:txBody>
      </p:sp>
      <p:sp>
        <p:nvSpPr>
          <p:cNvPr id="178" name="Google Shape;178;p21"/>
          <p:cNvSpPr/>
          <p:nvPr/>
        </p:nvSpPr>
        <p:spPr>
          <a:xfrm>
            <a:off x="837724" y="4570928"/>
            <a:ext cx="3731657" cy="766048"/>
          </a:xfrm>
          <a:prstGeom prst="rect">
            <a:avLst/>
          </a:prstGeom>
          <a:noFill/>
          <a:ln>
            <a:noFill/>
          </a:ln>
        </p:spPr>
        <p:txBody>
          <a:bodyPr anchorCtr="0" anchor="t" bIns="0" lIns="0" spcFirstLastPara="1" rIns="0" wrap="square" tIns="0">
            <a:noAutofit/>
          </a:bodyPr>
          <a:lstStyle/>
          <a:p>
            <a:pPr indent="0" lvl="0" marL="0" marR="0" rtl="0" algn="r">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Used the target dataset without any resampling.</a:t>
            </a:r>
            <a:endParaRPr b="0" i="0" sz="1850" u="none" cap="none" strike="noStrike"/>
          </a:p>
        </p:txBody>
      </p:sp>
      <p:pic>
        <p:nvPicPr>
          <p:cNvPr descr="preencoded.png" id="179" name="Google Shape;179;p21"/>
          <p:cNvPicPr preferRelativeResize="0"/>
          <p:nvPr/>
        </p:nvPicPr>
        <p:blipFill rotWithShape="1">
          <a:blip r:embed="rId3">
            <a:alphaModFix/>
          </a:blip>
          <a:srcRect b="0" l="0" r="0" t="0"/>
          <a:stretch/>
        </p:blipFill>
        <p:spPr>
          <a:xfrm>
            <a:off x="5048131" y="2439114"/>
            <a:ext cx="4534138" cy="4534138"/>
          </a:xfrm>
          <a:prstGeom prst="rect">
            <a:avLst/>
          </a:prstGeom>
          <a:noFill/>
          <a:ln>
            <a:noFill/>
          </a:ln>
        </p:spPr>
      </p:pic>
      <p:sp>
        <p:nvSpPr>
          <p:cNvPr id="180" name="Google Shape;180;p21"/>
          <p:cNvSpPr/>
          <p:nvPr/>
        </p:nvSpPr>
        <p:spPr>
          <a:xfrm>
            <a:off x="5572720" y="4209455"/>
            <a:ext cx="358140" cy="447675"/>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F9EEE7"/>
              </a:buClr>
              <a:buSzPts val="2800"/>
              <a:buFont typeface="Quattrocento"/>
              <a:buNone/>
            </a:pPr>
            <a:r>
              <a:rPr b="0" i="0" lang="en-US" sz="2800" u="none" cap="none" strike="noStrike">
                <a:solidFill>
                  <a:srgbClr val="F9EEE7"/>
                </a:solidFill>
                <a:latin typeface="Quattrocento"/>
                <a:ea typeface="Quattrocento"/>
                <a:cs typeface="Quattrocento"/>
                <a:sym typeface="Quattrocento"/>
              </a:rPr>
              <a:t>1</a:t>
            </a:r>
            <a:endParaRPr b="0" i="0" sz="2800" u="none" cap="none" strike="noStrike"/>
          </a:p>
        </p:txBody>
      </p:sp>
      <p:sp>
        <p:nvSpPr>
          <p:cNvPr id="181" name="Google Shape;181;p21"/>
          <p:cNvSpPr/>
          <p:nvPr/>
        </p:nvSpPr>
        <p:spPr>
          <a:xfrm>
            <a:off x="9941243" y="2660571"/>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b="0" i="0" lang="en-US" sz="2200" u="none" cap="none" strike="noStrike">
                <a:solidFill>
                  <a:srgbClr val="F9EEE7"/>
                </a:solidFill>
                <a:latin typeface="Quattrocento"/>
                <a:ea typeface="Quattrocento"/>
                <a:cs typeface="Quattrocento"/>
                <a:sym typeface="Quattrocento"/>
              </a:rPr>
              <a:t>Fine-Tuning</a:t>
            </a:r>
            <a:endParaRPr b="0" i="0" sz="2200" u="none" cap="none" strike="noStrike"/>
          </a:p>
        </p:txBody>
      </p:sp>
      <p:sp>
        <p:nvSpPr>
          <p:cNvPr id="182" name="Google Shape;182;p21"/>
          <p:cNvSpPr/>
          <p:nvPr/>
        </p:nvSpPr>
        <p:spPr>
          <a:xfrm>
            <a:off x="9941243" y="3156109"/>
            <a:ext cx="3851434"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Fine-tuned a standard 'roberta-base' model using a custom 'WeightedTrainer'.</a:t>
            </a:r>
            <a:endParaRPr b="0" i="0" sz="1850" u="none" cap="none" strike="noStrike"/>
          </a:p>
        </p:txBody>
      </p:sp>
      <p:pic>
        <p:nvPicPr>
          <p:cNvPr descr="preencoded.png" id="183" name="Google Shape;183;p21"/>
          <p:cNvPicPr preferRelativeResize="0"/>
          <p:nvPr/>
        </p:nvPicPr>
        <p:blipFill rotWithShape="1">
          <a:blip r:embed="rId4">
            <a:alphaModFix/>
          </a:blip>
          <a:srcRect b="0" l="0" r="0" t="0"/>
          <a:stretch/>
        </p:blipFill>
        <p:spPr>
          <a:xfrm>
            <a:off x="5048131" y="2439114"/>
            <a:ext cx="4534138" cy="4534138"/>
          </a:xfrm>
          <a:prstGeom prst="rect">
            <a:avLst/>
          </a:prstGeom>
          <a:noFill/>
          <a:ln>
            <a:noFill/>
          </a:ln>
        </p:spPr>
      </p:pic>
      <p:sp>
        <p:nvSpPr>
          <p:cNvPr id="184" name="Google Shape;184;p21"/>
          <p:cNvSpPr/>
          <p:nvPr/>
        </p:nvSpPr>
        <p:spPr>
          <a:xfrm>
            <a:off x="8153995" y="3264813"/>
            <a:ext cx="358140" cy="447675"/>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F9EEE7"/>
              </a:buClr>
              <a:buSzPts val="2800"/>
              <a:buFont typeface="Quattrocento"/>
              <a:buNone/>
            </a:pPr>
            <a:r>
              <a:rPr b="0" i="0" lang="en-US" sz="2800" u="none" cap="none" strike="noStrike">
                <a:solidFill>
                  <a:srgbClr val="F9EEE7"/>
                </a:solidFill>
                <a:latin typeface="Quattrocento"/>
                <a:ea typeface="Quattrocento"/>
                <a:cs typeface="Quattrocento"/>
                <a:sym typeface="Quattrocento"/>
              </a:rPr>
              <a:t>2</a:t>
            </a:r>
            <a:endParaRPr b="0" i="0" sz="2800" u="none" cap="none" strike="noStrike"/>
          </a:p>
        </p:txBody>
      </p:sp>
      <p:sp>
        <p:nvSpPr>
          <p:cNvPr id="185" name="Google Shape;185;p21"/>
          <p:cNvSpPr/>
          <p:nvPr/>
        </p:nvSpPr>
        <p:spPr>
          <a:xfrm>
            <a:off x="9941243" y="510706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2200"/>
              <a:buFont typeface="Quattrocento"/>
              <a:buNone/>
            </a:pPr>
            <a:r>
              <a:rPr b="0" i="0" lang="en-US" sz="2200" u="none" cap="none" strike="noStrike">
                <a:solidFill>
                  <a:srgbClr val="F9EEE7"/>
                </a:solidFill>
                <a:latin typeface="Quattrocento"/>
                <a:ea typeface="Quattrocento"/>
                <a:cs typeface="Quattrocento"/>
                <a:sym typeface="Quattrocento"/>
              </a:rPr>
              <a:t>Class Weights</a:t>
            </a:r>
            <a:endParaRPr b="0" i="0" sz="2200" u="none" cap="none" strike="noStrike"/>
          </a:p>
        </p:txBody>
      </p:sp>
      <p:sp>
        <p:nvSpPr>
          <p:cNvPr id="186" name="Google Shape;186;p21"/>
          <p:cNvSpPr/>
          <p:nvPr/>
        </p:nvSpPr>
        <p:spPr>
          <a:xfrm>
            <a:off x="9941243" y="5602605"/>
            <a:ext cx="3851434"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850"/>
              <a:buFont typeface="Quattrocento"/>
              <a:buNone/>
            </a:pPr>
            <a:r>
              <a:rPr b="0" i="0" lang="en-US" sz="1850" u="none" cap="none" strike="noStrike">
                <a:solidFill>
                  <a:srgbClr val="F9EEE7"/>
                </a:solidFill>
                <a:latin typeface="Quattrocento"/>
                <a:ea typeface="Quattrocento"/>
                <a:cs typeface="Quattrocento"/>
                <a:sym typeface="Quattrocento"/>
              </a:rPr>
              <a:t>Applied class weights inversely proportional to class frequency in the original training set.</a:t>
            </a:r>
            <a:endParaRPr b="0" i="0" sz="1850" u="none" cap="none" strike="noStrike"/>
          </a:p>
        </p:txBody>
      </p:sp>
      <p:pic>
        <p:nvPicPr>
          <p:cNvPr descr="preencoded.png" id="187" name="Google Shape;187;p21"/>
          <p:cNvPicPr preferRelativeResize="0"/>
          <p:nvPr/>
        </p:nvPicPr>
        <p:blipFill rotWithShape="1">
          <a:blip r:embed="rId5">
            <a:alphaModFix/>
          </a:blip>
          <a:srcRect b="0" l="0" r="0" t="0"/>
          <a:stretch/>
        </p:blipFill>
        <p:spPr>
          <a:xfrm>
            <a:off x="5048131" y="2439114"/>
            <a:ext cx="4534138" cy="4534138"/>
          </a:xfrm>
          <a:prstGeom prst="rect">
            <a:avLst/>
          </a:prstGeom>
          <a:noFill/>
          <a:ln>
            <a:noFill/>
          </a:ln>
        </p:spPr>
      </p:pic>
      <p:sp>
        <p:nvSpPr>
          <p:cNvPr id="188" name="Google Shape;188;p21"/>
          <p:cNvSpPr/>
          <p:nvPr/>
        </p:nvSpPr>
        <p:spPr>
          <a:xfrm>
            <a:off x="7681436" y="5972532"/>
            <a:ext cx="358140" cy="447675"/>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F9EEE7"/>
              </a:buClr>
              <a:buSzPts val="2800"/>
              <a:buFont typeface="Quattrocento"/>
              <a:buNone/>
            </a:pPr>
            <a:r>
              <a:rPr b="0" i="0" lang="en-US" sz="2800" u="none" cap="none" strike="noStrike">
                <a:solidFill>
                  <a:srgbClr val="F9EEE7"/>
                </a:solidFill>
                <a:latin typeface="Quattrocento"/>
                <a:ea typeface="Quattrocento"/>
                <a:cs typeface="Quattrocento"/>
                <a:sym typeface="Quattrocento"/>
              </a:rPr>
              <a:t>3</a:t>
            </a:r>
            <a:endParaRPr b="0" i="0" sz="2800" u="none" cap="none" strike="noStrike"/>
          </a:p>
        </p:txBody>
      </p:sp>
      <p:sp>
        <p:nvSpPr>
          <p:cNvPr id="189" name="Google Shape;189;p21"/>
          <p:cNvSpPr txBox="1"/>
          <p:nvPr/>
        </p:nvSpPr>
        <p:spPr>
          <a:xfrm>
            <a:off x="12039600" y="769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highlight>
                  <a:schemeClr val="lt1"/>
                </a:highlight>
              </a:rPr>
              <a:t>GROUP-56 NLP</a:t>
            </a:r>
            <a:endParaRPr sz="2900">
              <a:solidFill>
                <a:schemeClr val="dk1"/>
              </a:solidFill>
              <a:highlight>
                <a:schemeClr val="lt1"/>
              </a:highlight>
            </a:endParaRPr>
          </a:p>
        </p:txBody>
      </p:sp>
      <p:sp>
        <p:nvSpPr>
          <p:cNvPr id="190" name="Google Shape;190;p21"/>
          <p:cNvSpPr/>
          <p:nvPr/>
        </p:nvSpPr>
        <p:spPr>
          <a:xfrm>
            <a:off x="0" y="7654050"/>
            <a:ext cx="14630400" cy="5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